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embeddedFontLst>
    <p:embeddedFont>
      <p:font typeface="Liter" panose="02000503030000020004" pitchFamily="2" charset="0"/>
      <p:regular r:id="rId17"/>
    </p:embeddedFont>
    <p:embeddedFont>
      <p:font typeface="Oranienbaum" panose="02000506080000020003" pitchFamily="2" charset="0"/>
      <p:regular r:id="rId18"/>
    </p:embeddedFont>
  </p:embeddedFontLst>
  <p:defaultTextStyle>
    <a:defPPr>
      <a:defRPr lang="en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5" d="100"/>
          <a:sy n="125" d="100"/>
        </p:scale>
        <p:origin x="1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v>share</c:v>
          </c:tx>
          <c:spPr>
            <a:solidFill>
              <a:srgbClr val="1783FF"/>
            </a:solidFill>
          </c:spPr>
          <c:dPt>
            <c:idx val="0"/>
            <c:bubble3D val="0"/>
            <c:spPr>
              <a:solidFill>
                <a:srgbClr val="FFC907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BC04-DF43-9C01-548E5FFB4FFE}"/>
              </c:ext>
            </c:extLst>
          </c:dPt>
          <c:dPt>
            <c:idx val="1"/>
            <c:bubble3D val="0"/>
            <c:spPr>
              <a:solidFill>
                <a:srgbClr val="CCDFF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BC04-DF43-9C01-548E5FFB4FFE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0" i="0" u="none" strike="noStrike" noProof="1">
                    <a:solidFill>
                      <a:srgbClr val="22252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Four priority functions</c:v>
              </c:pt>
              <c:pt idx="1">
                <c:v>All other functions</c:v>
              </c:pt>
            </c:strLit>
          </c:cat>
          <c:val>
            <c:numLit>
              <c:formatCode>General</c:formatCode>
              <c:ptCount val="2"/>
              <c:pt idx="0">
                <c:v>75</c:v>
              </c:pt>
              <c:pt idx="1">
                <c:v>25</c:v>
              </c:pt>
            </c:numLit>
          </c:val>
          <c:extLst>
            <c:ext xmlns:c16="http://schemas.microsoft.com/office/drawing/2014/chart" uri="{C3380CC4-5D6E-409C-BE32-E72D297353CC}">
              <c16:uniqueId val="{00000004-BC04-DF43-9C01-548E5FFB4F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90"/>
        <c:holeSize val="55"/>
      </c:doughnutChart>
      <c:spPr>
        <a:noFill/>
        <a:ln>
          <a:noFill/>
        </a:ln>
      </c:spPr>
    </c:plotArea>
    <c:plotVisOnly val="1"/>
    <c:dispBlanksAs val="gap"/>
    <c:showDLblsOverMax val="1"/>
  </c:chart>
  <c:spPr>
    <a:noFill/>
    <a:ln>
      <a:noFill/>
    </a:ln>
  </c:sp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b.europa.eu/press/key/date/2026/html/ecb.sp260323_1~1e06784a89.en.html" TargetMode="External"/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b.europa.eu/press/key/date/2026/html/ecb.sp260323_1~1e06784a89.en.html" TargetMode="External"/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capabilities/tech-and-ai/our-insights/the-economic-potential-of-generative-ai-the-next-productivity-frontier" TargetMode="External"/><Relationship Id="rId2" Type="http://schemas.openxmlformats.org/officeDocument/2006/relationships/hyperlink" Target="https://www.mckinsey.com/industries/financial-services/our-insights/capturing-the-full-value-of-generative-ai-in-bank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cb.europa.eu/press/key/date/2026/html/ecb.sp260323_1~1e06784a89.en.html" TargetMode="External"/><Relationship Id="rId5" Type="http://schemas.openxmlformats.org/officeDocument/2006/relationships/hyperlink" Target="https://www.eba.europa.eu/publications-and-media/publications/special-topic-artificial-intelligence" TargetMode="External"/><Relationship Id="rId4" Type="http://schemas.openxmlformats.org/officeDocument/2006/relationships/hyperlink" Target="https://www.mckinsey.com/industries/financial-services/our-insights/scaling-gen-ai-in-banking-choosing-the-best-operating-mod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a.europa.eu/publications-and-media/publications/special-topic-artificial-intelligence" TargetMode="External"/><Relationship Id="rId2" Type="http://schemas.openxmlformats.org/officeDocument/2006/relationships/hyperlink" Target="https://www.mckinsey.com/industries/financial-services/our-insights/capturing-the-full-value-of-generative-ai-in-bankin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industries/financial-services/our-insights/scaling-gen-ai-in-banking-choosing-the-best-operating-model" TargetMode="External"/><Relationship Id="rId2" Type="http://schemas.openxmlformats.org/officeDocument/2006/relationships/hyperlink" Target="https://www.mckinsey.com/industries/financial-services/our-insights/capturing-the-full-value-of-generative-ai-in-bankin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capabilities/tech-and-ai/our-insights/the-economic-potential-of-generative-ai-the-next-productivity-frontier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a.europa.eu/publications-and-media/publications/special-topic-artificial-intelligence" TargetMode="External"/><Relationship Id="rId2" Type="http://schemas.openxmlformats.org/officeDocument/2006/relationships/hyperlink" Target="https://www.ecb.europa.eu/press/key/date/2026/html/ecb.sp260323_1~1e06784a89.en.htm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b.europa.eu/press/key/date/2026/html/ecb.sp260323_1~1e06784a89.en.html" TargetMode="External"/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b.europa.eu/press/key/date/2026/html/ecb.sp260323_1~1e06784a89.en.html" TargetMode="External"/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ba.europa.eu/publications-and-media/publications/special-topic-artificial-intelligence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ream-field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giant-arc"/>
          <p:cNvSpPr/>
          <p:nvPr/>
        </p:nvSpPr>
        <p:spPr>
          <a:xfrm>
            <a:off x="5308600" y="1524000"/>
            <a:ext cx="4064000" cy="4064000"/>
          </a:xfrm>
          <a:prstGeom prst="donut">
            <a:avLst>
              <a:gd name="adj" fmla="val 4000"/>
            </a:avLst>
          </a:prstGeom>
          <a:solidFill>
            <a:srgbClr val="5493D3">
              <a:alpha val="55000"/>
            </a:srgbClr>
          </a:solidFill>
          <a:ln>
            <a:noFill/>
          </a:ln>
        </p:spPr>
      </p:sp>
      <p:sp>
        <p:nvSpPr>
          <p:cNvPr id="4" name="arc-inner"/>
          <p:cNvSpPr/>
          <p:nvPr/>
        </p:nvSpPr>
        <p:spPr>
          <a:xfrm>
            <a:off x="6350000" y="2565400"/>
            <a:ext cx="1981200" cy="1981200"/>
          </a:xfrm>
          <a:prstGeom prst="ellipse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5" name="yellow-block"/>
          <p:cNvSpPr/>
          <p:nvPr/>
        </p:nvSpPr>
        <p:spPr>
          <a:xfrm>
            <a:off x="8534400" y="0"/>
            <a:ext cx="3657600" cy="68580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6" name="year-vertical"/>
          <p:cNvSpPr txBox="1"/>
          <p:nvPr/>
        </p:nvSpPr>
        <p:spPr>
          <a:xfrm>
            <a:off x="8610600" y="254000"/>
            <a:ext cx="711200" cy="2413000"/>
          </a:xfrm>
          <a:prstGeom prst="rect">
            <a:avLst/>
          </a:prstGeom>
          <a:noFill/>
          <a:ln>
            <a:noFill/>
          </a:ln>
        </p:spPr>
        <p:txBody>
          <a:bodyPr vert="eaVert"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4600" noProof="1">
                <a:solidFill>
                  <a:srgbClr val="FFD951"/>
                </a:solidFill>
                <a:latin typeface="Oranienbaum"/>
                <a:ea typeface="MiSans"/>
              </a:rPr>
              <a:t>2026</a:t>
            </a:r>
            <a:endParaRPr lang="en-US" sz="4600" noProof="1"/>
          </a:p>
        </p:txBody>
      </p:sp>
      <p:sp>
        <p:nvSpPr>
          <p:cNvPr id="7" name="kicker"/>
          <p:cNvSpPr txBox="1"/>
          <p:nvPr/>
        </p:nvSpPr>
        <p:spPr>
          <a:xfrm>
            <a:off x="8991600" y="1219200"/>
            <a:ext cx="2794000" cy="406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 BRIEFING FOR BANK</a:t>
            </a:r>
            <a:endParaRPr lang="en-US" sz="1000" noProof="1"/>
          </a:p>
          <a:p>
            <a:pPr algn="l"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TECHNOLOGY LEADERS</a:t>
            </a:r>
            <a:endParaRPr lang="en-US" sz="1000" noProof="1"/>
          </a:p>
        </p:txBody>
      </p:sp>
      <p:sp>
        <p:nvSpPr>
          <p:cNvPr id="8" name="title"/>
          <p:cNvSpPr txBox="1"/>
          <p:nvPr/>
        </p:nvSpPr>
        <p:spPr>
          <a:xfrm>
            <a:off x="8991600" y="1879600"/>
            <a:ext cx="2844800" cy="266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12000"/>
              </a:lnSpc>
            </a:pPr>
            <a:r>
              <a:rPr lang="en-US" sz="4000" noProof="1">
                <a:solidFill>
                  <a:srgbClr val="222520"/>
                </a:solidFill>
                <a:latin typeface="Oranienbaum"/>
                <a:ea typeface="MiSans"/>
              </a:rPr>
              <a:t>Generative AI</a:t>
            </a:r>
            <a:endParaRPr lang="en-US" sz="4000" noProof="1"/>
          </a:p>
          <a:p>
            <a:pPr algn="l">
              <a:lnSpc>
                <a:spcPct val="112000"/>
              </a:lnSpc>
            </a:pPr>
            <a:r>
              <a:rPr lang="en-US" sz="4000" noProof="1">
                <a:solidFill>
                  <a:srgbClr val="222520"/>
                </a:solidFill>
                <a:latin typeface="Oranienbaum"/>
                <a:ea typeface="MiSans"/>
              </a:rPr>
              <a:t>in Banking</a:t>
            </a:r>
            <a:endParaRPr lang="en-US" sz="4000" noProof="1"/>
          </a:p>
        </p:txBody>
      </p:sp>
      <p:sp>
        <p:nvSpPr>
          <p:cNvPr id="9" name="title-rule"/>
          <p:cNvSpPr/>
          <p:nvPr/>
        </p:nvSpPr>
        <p:spPr>
          <a:xfrm>
            <a:off x="8991600" y="4724400"/>
            <a:ext cx="508000" cy="5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0" name="subtitle"/>
          <p:cNvSpPr txBox="1"/>
          <p:nvPr/>
        </p:nvSpPr>
        <p:spPr>
          <a:xfrm>
            <a:off x="8991600" y="4953000"/>
            <a:ext cx="28448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Where the value is, how European banks are deploying it, and what the EU AI Act demands of your architecture.</a:t>
            </a:r>
            <a:endParaRPr lang="en-US" sz="1150" noProof="1"/>
          </a:p>
        </p:txBody>
      </p:sp>
      <p:sp>
        <p:nvSpPr>
          <p:cNvPr id="11" name="author"/>
          <p:cNvSpPr txBox="1"/>
          <p:nvPr/>
        </p:nvSpPr>
        <p:spPr>
          <a:xfrm>
            <a:off x="8991600" y="6045200"/>
            <a:ext cx="28448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Massimo Buonaiuto</a:t>
            </a:r>
            <a:endParaRPr lang="en-US" sz="11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January 2026</a:t>
            </a:r>
            <a:endParaRPr lang="en-US" sz="1100" noProof="1"/>
          </a:p>
        </p:txBody>
      </p:sp>
      <p:sp>
        <p:nvSpPr>
          <p:cNvPr id="12" name="scope-kicker"/>
          <p:cNvSpPr txBox="1"/>
          <p:nvPr/>
        </p:nvSpPr>
        <p:spPr>
          <a:xfrm>
            <a:off x="914400" y="1219200"/>
            <a:ext cx="4572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EUROPEAN BANKING EDITION</a:t>
            </a:r>
            <a:endParaRPr lang="en-US" sz="1000" noProof="1"/>
          </a:p>
        </p:txBody>
      </p:sp>
      <p:sp>
        <p:nvSpPr>
          <p:cNvPr id="13" name="scope-line"/>
          <p:cNvSpPr txBox="1"/>
          <p:nvPr/>
        </p:nvSpPr>
        <p:spPr>
          <a:xfrm>
            <a:off x="914400" y="1625600"/>
            <a:ext cx="4318000" cy="121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35000"/>
              </a:lnSpc>
            </a:pPr>
            <a:r>
              <a:rPr lang="en-US" sz="1700" noProof="1">
                <a:solidFill>
                  <a:srgbClr val="222520"/>
                </a:solidFill>
                <a:latin typeface="Oranienbaum"/>
                <a:ea typeface="MiSans"/>
              </a:rPr>
              <a:t>Value pools, live use cases, reference architecture and the compliance clock — in fifteen slides.</a:t>
            </a:r>
            <a:endParaRPr lang="en-US" sz="1700" noProof="1"/>
          </a:p>
        </p:txBody>
      </p:sp>
      <p:sp>
        <p:nvSpPr>
          <p:cNvPr id="14" name="scope-rule"/>
          <p:cNvSpPr/>
          <p:nvPr/>
        </p:nvSpPr>
        <p:spPr>
          <a:xfrm>
            <a:off x="914400" y="3124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5" name="scope-items"/>
          <p:cNvSpPr txBox="1"/>
          <p:nvPr/>
        </p:nvSpPr>
        <p:spPr>
          <a:xfrm>
            <a:off x="914400" y="3403600"/>
            <a:ext cx="50800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9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01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 The economic case — $200–340B a year at stake</a:t>
            </a:r>
            <a:endParaRPr lang="en-US" sz="1150" noProof="1"/>
          </a:p>
          <a:p>
            <a:pPr algn="l">
              <a:lnSpc>
                <a:spcPct val="19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02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 Use cases already in production in EU banks</a:t>
            </a:r>
            <a:endParaRPr lang="en-US" sz="1150" noProof="1"/>
          </a:p>
          <a:p>
            <a:pPr algn="l">
              <a:lnSpc>
                <a:spcPct val="19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03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 Reference architecture and deployment choices</a:t>
            </a:r>
            <a:endParaRPr lang="en-US" sz="1150" noProof="1"/>
          </a:p>
          <a:p>
            <a:pPr algn="l">
              <a:lnSpc>
                <a:spcPct val="19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04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 The EU AI Act timeline and your control set</a:t>
            </a:r>
            <a:endParaRPr lang="en-US" sz="1150" noProof="1"/>
          </a:p>
        </p:txBody>
      </p:sp>
      <p:sp>
        <p:nvSpPr>
          <p:cNvPr id="16" name="footer-note"/>
          <p:cNvSpPr txBox="1"/>
          <p:nvPr/>
        </p:nvSpPr>
        <p:spPr>
          <a:xfrm>
            <a:off x="914400" y="6299200"/>
            <a:ext cx="5842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Data as cited from McKinsey Global Institute, EBA and ECB publications (2023–2026).</a:t>
            </a:r>
            <a:endParaRPr lang="en-US" sz="850" noProof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8128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ARCHITECTURE · ONE GATEWAY, MANY MODELS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10160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One Governed GenAI Gateway Serves Every Use Case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EU banks typically combine one to three deployment approaches. A central gateway keeps control consistent however models are sourced.</a:t>
            </a:r>
            <a:endParaRPr lang="en-US" sz="1200" noProof="1"/>
          </a:p>
        </p:txBody>
      </p:sp>
      <p:sp>
        <p:nvSpPr>
          <p:cNvPr id="6" name="l1-box"/>
          <p:cNvSpPr/>
          <p:nvPr/>
        </p:nvSpPr>
        <p:spPr>
          <a:xfrm>
            <a:off x="660400" y="1930400"/>
            <a:ext cx="6858000" cy="711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2C4"/>
            </a:solidFill>
          </a:ln>
        </p:spPr>
      </p:sp>
      <p:sp>
        <p:nvSpPr>
          <p:cNvPr id="7" name="l1-label"/>
          <p:cNvSpPr txBox="1"/>
          <p:nvPr/>
        </p:nvSpPr>
        <p:spPr>
          <a:xfrm>
            <a:off x="812800" y="2006600"/>
            <a:ext cx="1651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6B6B66"/>
                </a:solidFill>
                <a:latin typeface="Liter"/>
                <a:ea typeface="MiSans"/>
              </a:rPr>
              <a:t>EXPERIENCE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6B6B66"/>
                </a:solidFill>
                <a:latin typeface="Liter"/>
                <a:ea typeface="MiSans"/>
              </a:rPr>
              <a:t>LAYER</a:t>
            </a:r>
            <a:endParaRPr lang="en-US" sz="900" noProof="1"/>
          </a:p>
        </p:txBody>
      </p:sp>
      <p:sp>
        <p:nvSpPr>
          <p:cNvPr id="8" name="l1-text"/>
          <p:cNvSpPr txBox="1"/>
          <p:nvPr/>
        </p:nvSpPr>
        <p:spPr>
          <a:xfrm>
            <a:off x="2489200" y="2006600"/>
            <a:ext cx="49276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Customer channels (app, web, voice) · employee desktops — service, risk, legal, engineering</a:t>
            </a:r>
            <a:endParaRPr lang="en-US" sz="1050" noProof="1"/>
          </a:p>
        </p:txBody>
      </p:sp>
      <p:sp>
        <p:nvSpPr>
          <p:cNvPr id="9" name="arr1"/>
          <p:cNvSpPr/>
          <p:nvPr/>
        </p:nvSpPr>
        <p:spPr>
          <a:xfrm rot="10800000">
            <a:off x="4038600" y="2667000"/>
            <a:ext cx="127000" cy="152400"/>
          </a:xfrm>
          <a:prstGeom prst="triangle">
            <a:avLst>
              <a:gd name="adj" fmla="val 5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10" name="l2-box"/>
          <p:cNvSpPr/>
          <p:nvPr/>
        </p:nvSpPr>
        <p:spPr>
          <a:xfrm>
            <a:off x="660400" y="2844800"/>
            <a:ext cx="6858000" cy="9652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1" name="l2-label"/>
          <p:cNvSpPr txBox="1"/>
          <p:nvPr/>
        </p:nvSpPr>
        <p:spPr>
          <a:xfrm>
            <a:off x="812800" y="2921000"/>
            <a:ext cx="16510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GENAI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GATEWAY</a:t>
            </a:r>
            <a:endParaRPr lang="en-US" sz="900" noProof="1"/>
          </a:p>
        </p:txBody>
      </p:sp>
      <p:sp>
        <p:nvSpPr>
          <p:cNvPr id="12" name="l2-text"/>
          <p:cNvSpPr txBox="1"/>
          <p:nvPr/>
        </p:nvSpPr>
        <p:spPr>
          <a:xfrm>
            <a:off x="2489200" y="2921000"/>
            <a:ext cx="4927600" cy="812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b="1" noProof="1">
                <a:solidFill>
                  <a:srgbClr val="222520"/>
                </a:solidFill>
                <a:latin typeface="Liter"/>
                <a:ea typeface="MiSans"/>
              </a:rPr>
              <a:t>Model routing</a:t>
            </a: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 · prompt &amp; output guardrails · </a:t>
            </a:r>
            <a:r>
              <a:rPr lang="en-US" sz="1050" b="1" noProof="1">
                <a:solidFill>
                  <a:srgbClr val="222520"/>
                </a:solidFill>
                <a:latin typeface="Liter"/>
                <a:ea typeface="MiSans"/>
              </a:rPr>
              <a:t>RAG orchestration</a:t>
            </a: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 over verified sources · identity, consent &amp; entitlement checks · full logging for audit and AI Act record-keeping</a:t>
            </a:r>
            <a:endParaRPr lang="en-US" sz="1050" noProof="1"/>
          </a:p>
        </p:txBody>
      </p:sp>
      <p:sp>
        <p:nvSpPr>
          <p:cNvPr id="13" name="arr2"/>
          <p:cNvSpPr/>
          <p:nvPr/>
        </p:nvSpPr>
        <p:spPr>
          <a:xfrm rot="10800000">
            <a:off x="4038600" y="3835400"/>
            <a:ext cx="127000" cy="152400"/>
          </a:xfrm>
          <a:prstGeom prst="triangle">
            <a:avLst>
              <a:gd name="adj" fmla="val 5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14" name="m1-box"/>
          <p:cNvSpPr/>
          <p:nvPr/>
        </p:nvSpPr>
        <p:spPr>
          <a:xfrm>
            <a:off x="660400" y="4013200"/>
            <a:ext cx="2184400" cy="11684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5" name="m1-txt"/>
          <p:cNvSpPr txBox="1"/>
          <p:nvPr/>
        </p:nvSpPr>
        <p:spPr>
          <a:xfrm>
            <a:off x="787400" y="4114800"/>
            <a:ext cx="19304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b="1" noProof="1">
                <a:solidFill>
                  <a:srgbClr val="222520"/>
                </a:solidFill>
                <a:latin typeface="Liter"/>
                <a:ea typeface="MiSans"/>
              </a:rPr>
              <a:t>Third-party, cloud API</a:t>
            </a:r>
            <a:endParaRPr lang="en-US" sz="950" noProof="1"/>
          </a:p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Most common approach — flexibility and scale (EBA).</a:t>
            </a:r>
            <a:endParaRPr lang="en-US" sz="950" noProof="1"/>
          </a:p>
        </p:txBody>
      </p:sp>
      <p:sp>
        <p:nvSpPr>
          <p:cNvPr id="16" name="m2-box"/>
          <p:cNvSpPr/>
          <p:nvPr/>
        </p:nvSpPr>
        <p:spPr>
          <a:xfrm>
            <a:off x="2997200" y="4013200"/>
            <a:ext cx="2184400" cy="1168400"/>
          </a:xfrm>
          <a:prstGeom prst="rect">
            <a:avLst/>
          </a:prstGeom>
          <a:solidFill>
            <a:srgbClr val="98BEE5"/>
          </a:solidFill>
          <a:ln>
            <a:noFill/>
          </a:ln>
        </p:spPr>
      </p:sp>
      <p:sp>
        <p:nvSpPr>
          <p:cNvPr id="17" name="m2-txt"/>
          <p:cNvSpPr txBox="1"/>
          <p:nvPr/>
        </p:nvSpPr>
        <p:spPr>
          <a:xfrm>
            <a:off x="3124200" y="4114800"/>
            <a:ext cx="19304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b="1" noProof="1">
                <a:solidFill>
                  <a:srgbClr val="222520"/>
                </a:solidFill>
                <a:latin typeface="Liter"/>
                <a:ea typeface="MiSans"/>
              </a:rPr>
              <a:t>Third-party, on-premises</a:t>
            </a:r>
            <a:endParaRPr lang="en-US" sz="950" noProof="1"/>
          </a:p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Open-source models inside the bank perimeter — more control, more skills needed.</a:t>
            </a:r>
            <a:endParaRPr lang="en-US" sz="950" noProof="1"/>
          </a:p>
        </p:txBody>
      </p:sp>
      <p:sp>
        <p:nvSpPr>
          <p:cNvPr id="18" name="m3-box"/>
          <p:cNvSpPr/>
          <p:nvPr/>
        </p:nvSpPr>
        <p:spPr>
          <a:xfrm>
            <a:off x="5334000" y="4013200"/>
            <a:ext cx="2184400" cy="1168400"/>
          </a:xfrm>
          <a:prstGeom prst="rect">
            <a:avLst/>
          </a:prstGeom>
          <a:solidFill>
            <a:srgbClr val="5493D3"/>
          </a:solidFill>
          <a:ln>
            <a:noFill/>
          </a:ln>
        </p:spPr>
      </p:sp>
      <p:sp>
        <p:nvSpPr>
          <p:cNvPr id="19" name="m3-txt"/>
          <p:cNvSpPr txBox="1"/>
          <p:nvPr/>
        </p:nvSpPr>
        <p:spPr>
          <a:xfrm>
            <a:off x="5461000" y="4114800"/>
            <a:ext cx="19304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b="1" noProof="1">
                <a:solidFill>
                  <a:srgbClr val="FFFFFF"/>
                </a:solidFill>
                <a:latin typeface="Liter"/>
                <a:ea typeface="MiSans"/>
              </a:rPr>
              <a:t>Proprietary models</a:t>
            </a:r>
            <a:endParaRPr lang="en-US" sz="950" noProof="1"/>
          </a:p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FFFFFF"/>
                </a:solidFill>
                <a:latin typeface="Liter"/>
                <a:ea typeface="MiSans"/>
              </a:rPr>
              <a:t>Built in-house — rare; reserved for core proprietary knowledge.</a:t>
            </a:r>
            <a:endParaRPr lang="en-US" sz="950" noProof="1"/>
          </a:p>
        </p:txBody>
      </p:sp>
      <p:sp>
        <p:nvSpPr>
          <p:cNvPr id="20" name="arr3"/>
          <p:cNvSpPr/>
          <p:nvPr/>
        </p:nvSpPr>
        <p:spPr>
          <a:xfrm rot="10800000">
            <a:off x="4038600" y="5207000"/>
            <a:ext cx="127000" cy="152400"/>
          </a:xfrm>
          <a:prstGeom prst="triangle">
            <a:avLst>
              <a:gd name="adj" fmla="val 5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21" name="l4-box"/>
          <p:cNvSpPr/>
          <p:nvPr/>
        </p:nvSpPr>
        <p:spPr>
          <a:xfrm>
            <a:off x="660400" y="5384800"/>
            <a:ext cx="6858000" cy="711200"/>
          </a:xfrm>
          <a:prstGeom prst="rect">
            <a:avLst/>
          </a:prstGeom>
          <a:solidFill>
            <a:srgbClr val="FFFFFF"/>
          </a:solidFill>
          <a:ln w="12700">
            <a:solidFill>
              <a:srgbClr val="D8D2C4"/>
            </a:solidFill>
          </a:ln>
        </p:spPr>
      </p:sp>
      <p:sp>
        <p:nvSpPr>
          <p:cNvPr id="22" name="l4-label"/>
          <p:cNvSpPr txBox="1"/>
          <p:nvPr/>
        </p:nvSpPr>
        <p:spPr>
          <a:xfrm>
            <a:off x="812800" y="5461000"/>
            <a:ext cx="1651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6B6B66"/>
                </a:solidFill>
                <a:latin typeface="Liter"/>
                <a:ea typeface="MiSans"/>
              </a:rPr>
              <a:t>DATA &amp;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6B6B66"/>
                </a:solidFill>
                <a:latin typeface="Liter"/>
                <a:ea typeface="MiSans"/>
              </a:rPr>
              <a:t>KNOWLEDGE</a:t>
            </a:r>
            <a:endParaRPr lang="en-US" sz="900" noProof="1"/>
          </a:p>
        </p:txBody>
      </p:sp>
      <p:sp>
        <p:nvSpPr>
          <p:cNvPr id="23" name="l4-text"/>
          <p:cNvSpPr txBox="1"/>
          <p:nvPr/>
        </p:nvSpPr>
        <p:spPr>
          <a:xfrm>
            <a:off x="2489200" y="5461000"/>
            <a:ext cx="49276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Curated documents, policies, product terms, customer data — governed, consented, quality-controlled; fine-tuning only where it beats RAG.</a:t>
            </a:r>
            <a:endParaRPr lang="en-US" sz="1050" noProof="1"/>
          </a:p>
        </p:txBody>
      </p:sp>
      <p:sp>
        <p:nvSpPr>
          <p:cNvPr id="24" name="gov-box"/>
          <p:cNvSpPr/>
          <p:nvPr/>
        </p:nvSpPr>
        <p:spPr>
          <a:xfrm>
            <a:off x="7772400" y="1930400"/>
            <a:ext cx="3810000" cy="4165600"/>
          </a:xfrm>
          <a:prstGeom prst="rect">
            <a:avLst/>
          </a:prstGeom>
          <a:solidFill>
            <a:srgbClr val="222520"/>
          </a:solidFill>
          <a:ln>
            <a:noFill/>
          </a:ln>
        </p:spPr>
      </p:sp>
      <p:sp>
        <p:nvSpPr>
          <p:cNvPr id="25" name="gov-rule"/>
          <p:cNvSpPr/>
          <p:nvPr/>
        </p:nvSpPr>
        <p:spPr>
          <a:xfrm>
            <a:off x="8077200" y="2184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6" name="gov-head"/>
          <p:cNvSpPr txBox="1"/>
          <p:nvPr/>
        </p:nvSpPr>
        <p:spPr>
          <a:xfrm>
            <a:off x="8077200" y="2336800"/>
            <a:ext cx="3200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GOVERNANCE, EVERY LAYER</a:t>
            </a:r>
            <a:endParaRPr lang="en-US" sz="1000" noProof="1"/>
          </a:p>
        </p:txBody>
      </p:sp>
      <p:sp>
        <p:nvSpPr>
          <p:cNvPr id="27" name="gov-body"/>
          <p:cNvSpPr txBox="1"/>
          <p:nvPr/>
        </p:nvSpPr>
        <p:spPr>
          <a:xfrm>
            <a:off x="8077200" y="2667000"/>
            <a:ext cx="3225800" cy="330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5000"/>
              </a:lnSpc>
            </a:pPr>
            <a:r>
              <a:rPr lang="en-US" sz="1050" b="1" noProof="1">
                <a:solidFill>
                  <a:srgbClr val="FFFFFF"/>
                </a:solidFill>
                <a:latin typeface="Liter"/>
                <a:ea typeface="MiSans"/>
              </a:rPr>
              <a:t>Model risk management</a:t>
            </a:r>
            <a:endParaRPr lang="en-US" sz="1050" noProof="1"/>
          </a:p>
          <a:p>
            <a:pPr algn="l">
              <a:lnSpc>
                <a:spcPct val="155000"/>
              </a:lnSpc>
            </a:pPr>
            <a:r>
              <a:rPr lang="en-US" sz="1050" noProof="1">
                <a:solidFill>
                  <a:srgbClr val="FFFFFF"/>
                </a:solidFill>
                <a:latin typeface="Liter"/>
                <a:ea typeface="MiSans"/>
              </a:rPr>
              <a:t>Inventory, validation and monitoring of every model and use case.</a:t>
            </a:r>
            <a:endParaRPr lang="en-US" sz="1050" noProof="1"/>
          </a:p>
          <a:p>
            <a:pPr algn="l">
              <a:lnSpc>
                <a:spcPct val="155000"/>
              </a:lnSpc>
              <a:spcBef>
                <a:spcPts val="1000"/>
              </a:spcBef>
            </a:pPr>
            <a:r>
              <a:rPr lang="en-US" sz="1050" b="1" noProof="1">
                <a:solidFill>
                  <a:srgbClr val="FFFFFF"/>
                </a:solidFill>
                <a:latin typeface="Liter"/>
                <a:ea typeface="MiSans"/>
              </a:rPr>
              <a:t>AI Act conformity</a:t>
            </a:r>
            <a:endParaRPr lang="en-US" sz="1050" noProof="1"/>
          </a:p>
          <a:p>
            <a:pPr algn="l">
              <a:lnSpc>
                <a:spcPct val="155000"/>
              </a:lnSpc>
            </a:pPr>
            <a:r>
              <a:rPr lang="en-US" sz="1050" noProof="1">
                <a:solidFill>
                  <a:srgbClr val="FFFFFF"/>
                </a:solidFill>
                <a:latin typeface="Liter"/>
                <a:ea typeface="MiSans"/>
              </a:rPr>
              <a:t>Classify each use case; high-risk flows get data governance, human oversight, logging.</a:t>
            </a:r>
            <a:endParaRPr lang="en-US" sz="1050" noProof="1"/>
          </a:p>
          <a:p>
            <a:pPr algn="l">
              <a:lnSpc>
                <a:spcPct val="155000"/>
              </a:lnSpc>
              <a:spcBef>
                <a:spcPts val="1000"/>
              </a:spcBef>
            </a:pPr>
            <a:r>
              <a:rPr lang="en-US" sz="1050" b="1" noProof="1">
                <a:solidFill>
                  <a:srgbClr val="FFFFFF"/>
                </a:solidFill>
                <a:latin typeface="Liter"/>
                <a:ea typeface="MiSans"/>
              </a:rPr>
              <a:t>DORA vendor oversight</a:t>
            </a:r>
            <a:endParaRPr lang="en-US" sz="1050" noProof="1"/>
          </a:p>
          <a:p>
            <a:pPr algn="l">
              <a:lnSpc>
                <a:spcPct val="155000"/>
              </a:lnSpc>
            </a:pPr>
            <a:r>
              <a:rPr lang="en-US" sz="1050" noProof="1">
                <a:solidFill>
                  <a:srgbClr val="FFFFFF"/>
                </a:solidFill>
                <a:latin typeface="Liter"/>
                <a:ea typeface="MiSans"/>
              </a:rPr>
              <a:t>Third-party model and cloud dependencies in the ICT register, with exit plans.</a:t>
            </a:r>
            <a:endParaRPr lang="en-US" sz="1050" noProof="1"/>
          </a:p>
          <a:p>
            <a:pPr algn="l">
              <a:lnSpc>
                <a:spcPct val="155000"/>
              </a:lnSpc>
              <a:spcBef>
                <a:spcPts val="1000"/>
              </a:spcBef>
            </a:pPr>
            <a:r>
              <a:rPr lang="en-US" sz="1050" b="1" noProof="1">
                <a:solidFill>
                  <a:srgbClr val="FFFFFF"/>
                </a:solidFill>
                <a:latin typeface="Liter"/>
                <a:ea typeface="MiSans"/>
              </a:rPr>
              <a:t>Data protection</a:t>
            </a:r>
            <a:endParaRPr lang="en-US" sz="1050" noProof="1"/>
          </a:p>
          <a:p>
            <a:pPr algn="l">
              <a:lnSpc>
                <a:spcPct val="155000"/>
              </a:lnSpc>
            </a:pPr>
            <a:r>
              <a:rPr lang="en-US" sz="1050" noProof="1">
                <a:solidFill>
                  <a:srgbClr val="FFFFFF"/>
                </a:solidFill>
                <a:latin typeface="Liter"/>
                <a:ea typeface="MiSans"/>
              </a:rPr>
              <a:t>GDPR consent and purpose limitation before any customer data reaches a model.</a:t>
            </a:r>
            <a:endParaRPr lang="en-US" sz="1050" noProof="1"/>
          </a:p>
        </p:txBody>
      </p:sp>
      <p:sp>
        <p:nvSpPr>
          <p:cNvPr id="28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10 / 15</a:t>
            </a:r>
            <a:endParaRPr lang="en-US" sz="850" noProof="1"/>
          </a:p>
        </p:txBody>
      </p:sp>
      <p:sp>
        <p:nvSpPr>
          <p:cNvPr id="29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Deployment approaches per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diagram is an illustrative reference architecture.</a:t>
            </a:r>
            <a:endParaRPr lang="en-US" sz="850" noProof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8128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SOURCING · BUY, BLEND OR BUILD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10160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Most Banks Buy Access; Few Should Build Models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The EBA finds most EU banks deploy GPAI through third-party cloud APIs, combine one to three approaches, and almost never build proprietary foundation models.</a:t>
            </a:r>
            <a:endParaRPr lang="en-US" sz="1200" noProof="1"/>
          </a:p>
        </p:txBody>
      </p:sp>
      <p:sp>
        <p:nvSpPr>
          <p:cNvPr id="6" name="row1-rule"/>
          <p:cNvSpPr/>
          <p:nvPr/>
        </p:nvSpPr>
        <p:spPr>
          <a:xfrm>
            <a:off x="660400" y="1981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row1-head"/>
          <p:cNvSpPr txBox="1"/>
          <p:nvPr/>
        </p:nvSpPr>
        <p:spPr>
          <a:xfrm>
            <a:off x="660400" y="2133600"/>
            <a:ext cx="381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THIRD-PARTY VIA CLOUD APIs</a:t>
            </a:r>
            <a:endParaRPr lang="en-US" sz="1000" noProof="1"/>
          </a:p>
        </p:txBody>
      </p:sp>
      <p:sp>
        <p:nvSpPr>
          <p:cNvPr id="8" name="row1-body"/>
          <p:cNvSpPr txBox="1"/>
          <p:nvPr/>
        </p:nvSpPr>
        <p:spPr>
          <a:xfrm>
            <a:off x="660400" y="2413000"/>
            <a:ext cx="6350000" cy="83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Most common.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Large model developers' APIs give flexibility and scalability. Choose for speed, breadth of capability and elastic cost. Manage concentration and data-routing risk through the gateway and DORA oversight.</a:t>
            </a:r>
            <a:endParaRPr lang="en-US" sz="1100" noProof="1"/>
          </a:p>
        </p:txBody>
      </p:sp>
      <p:sp>
        <p:nvSpPr>
          <p:cNvPr id="9" name="row1-track"/>
          <p:cNvSpPr/>
          <p:nvPr/>
        </p:nvSpPr>
        <p:spPr>
          <a:xfrm>
            <a:off x="7620000" y="2133600"/>
            <a:ext cx="3556000" cy="2794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0" name="row1-fill"/>
          <p:cNvSpPr/>
          <p:nvPr/>
        </p:nvSpPr>
        <p:spPr>
          <a:xfrm>
            <a:off x="7620000" y="2133600"/>
            <a:ext cx="3200400" cy="279400"/>
          </a:xfrm>
          <a:prstGeom prst="rect">
            <a:avLst/>
          </a:prstGeom>
          <a:solidFill>
            <a:srgbClr val="5493D3"/>
          </a:solidFill>
          <a:ln>
            <a:noFill/>
          </a:ln>
        </p:spPr>
      </p:sp>
      <p:sp>
        <p:nvSpPr>
          <p:cNvPr id="11" name="row1-cap"/>
          <p:cNvSpPr txBox="1"/>
          <p:nvPr/>
        </p:nvSpPr>
        <p:spPr>
          <a:xfrm>
            <a:off x="7620000" y="2489200"/>
            <a:ext cx="3556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Used by most respondent EU banks (EBA)</a:t>
            </a:r>
            <a:endParaRPr lang="en-US" sz="850" noProof="1"/>
          </a:p>
        </p:txBody>
      </p:sp>
      <p:sp>
        <p:nvSpPr>
          <p:cNvPr id="12" name="row2-rule"/>
          <p:cNvSpPr/>
          <p:nvPr/>
        </p:nvSpPr>
        <p:spPr>
          <a:xfrm>
            <a:off x="660400" y="3403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3" name="row2-head"/>
          <p:cNvSpPr txBox="1"/>
          <p:nvPr/>
        </p:nvSpPr>
        <p:spPr>
          <a:xfrm>
            <a:off x="660400" y="3556000"/>
            <a:ext cx="381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THIRD-PARTY, ON-PREMISES</a:t>
            </a:r>
            <a:endParaRPr lang="en-US" sz="1000" noProof="1"/>
          </a:p>
        </p:txBody>
      </p:sp>
      <p:sp>
        <p:nvSpPr>
          <p:cNvPr id="14" name="row2-body"/>
          <p:cNvSpPr txBox="1"/>
          <p:nvPr/>
        </p:nvSpPr>
        <p:spPr>
          <a:xfrm>
            <a:off x="660400" y="3835400"/>
            <a:ext cx="6350000" cy="83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Growing control play.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Open-source models inside your perimeter maximise control over data security and compliance — and can improve cost-effectiveness — but demand scarce in-house skills and infrastructure.</a:t>
            </a:r>
            <a:endParaRPr lang="en-US" sz="1100" noProof="1"/>
          </a:p>
        </p:txBody>
      </p:sp>
      <p:sp>
        <p:nvSpPr>
          <p:cNvPr id="15" name="row2-track"/>
          <p:cNvSpPr/>
          <p:nvPr/>
        </p:nvSpPr>
        <p:spPr>
          <a:xfrm>
            <a:off x="7620000" y="3556000"/>
            <a:ext cx="3556000" cy="2794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6" name="row2-fill"/>
          <p:cNvSpPr/>
          <p:nvPr/>
        </p:nvSpPr>
        <p:spPr>
          <a:xfrm>
            <a:off x="7620000" y="3556000"/>
            <a:ext cx="1778000" cy="279400"/>
          </a:xfrm>
          <a:prstGeom prst="rect">
            <a:avLst/>
          </a:prstGeom>
          <a:solidFill>
            <a:srgbClr val="76A9DC"/>
          </a:solidFill>
          <a:ln>
            <a:noFill/>
          </a:ln>
        </p:spPr>
      </p:sp>
      <p:sp>
        <p:nvSpPr>
          <p:cNvPr id="17" name="row2-cap"/>
          <p:cNvSpPr txBox="1"/>
          <p:nvPr/>
        </p:nvSpPr>
        <p:spPr>
          <a:xfrm>
            <a:off x="7620000" y="3911600"/>
            <a:ext cx="3556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A lower proportion of banks (EBA)</a:t>
            </a:r>
            <a:endParaRPr lang="en-US" sz="850" noProof="1"/>
          </a:p>
        </p:txBody>
      </p:sp>
      <p:sp>
        <p:nvSpPr>
          <p:cNvPr id="18" name="row3-rule"/>
          <p:cNvSpPr/>
          <p:nvPr/>
        </p:nvSpPr>
        <p:spPr>
          <a:xfrm>
            <a:off x="660400" y="48260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9" name="row3-head"/>
          <p:cNvSpPr txBox="1"/>
          <p:nvPr/>
        </p:nvSpPr>
        <p:spPr>
          <a:xfrm>
            <a:off x="660400" y="4978400"/>
            <a:ext cx="381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PROPRIETARY MODELS</a:t>
            </a:r>
            <a:endParaRPr lang="en-US" sz="1000" noProof="1"/>
          </a:p>
        </p:txBody>
      </p:sp>
      <p:sp>
        <p:nvSpPr>
          <p:cNvPr id="20" name="row3-body"/>
          <p:cNvSpPr txBox="1"/>
          <p:nvPr/>
        </p:nvSpPr>
        <p:spPr>
          <a:xfrm>
            <a:off x="660400" y="5257800"/>
            <a:ext cx="6350000" cy="838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Exception, not default.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Only a small number of respondent banks develop their own GPAI models — financial and technical resources are the binding constraint. In-house effort concentrates on use cases tied to proprietary knowledge: credit scoring, customer analytics.</a:t>
            </a:r>
            <a:endParaRPr lang="en-US" sz="1100" noProof="1"/>
          </a:p>
        </p:txBody>
      </p:sp>
      <p:sp>
        <p:nvSpPr>
          <p:cNvPr id="21" name="row3-track"/>
          <p:cNvSpPr/>
          <p:nvPr/>
        </p:nvSpPr>
        <p:spPr>
          <a:xfrm>
            <a:off x="7620000" y="4978400"/>
            <a:ext cx="3556000" cy="2794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22" name="row3-fill"/>
          <p:cNvSpPr/>
          <p:nvPr/>
        </p:nvSpPr>
        <p:spPr>
          <a:xfrm>
            <a:off x="7620000" y="4978400"/>
            <a:ext cx="533400" cy="279400"/>
          </a:xfrm>
          <a:prstGeom prst="rect">
            <a:avLst/>
          </a:prstGeom>
          <a:solidFill>
            <a:srgbClr val="98BEE5"/>
          </a:solidFill>
          <a:ln>
            <a:noFill/>
          </a:ln>
        </p:spPr>
      </p:sp>
      <p:sp>
        <p:nvSpPr>
          <p:cNvPr id="23" name="row3-cap"/>
          <p:cNvSpPr txBox="1"/>
          <p:nvPr/>
        </p:nvSpPr>
        <p:spPr>
          <a:xfrm>
            <a:off x="7620000" y="5334000"/>
            <a:ext cx="3556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Only a small number of banks (EBA)</a:t>
            </a:r>
            <a:endParaRPr lang="en-US" sz="850" noProof="1"/>
          </a:p>
        </p:txBody>
      </p:sp>
      <p:sp>
        <p:nvSpPr>
          <p:cNvPr id="24" name="bottom-rule"/>
          <p:cNvSpPr/>
          <p:nvPr/>
        </p:nvSpPr>
        <p:spPr>
          <a:xfrm>
            <a:off x="660400" y="6096000"/>
            <a:ext cx="10922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25" name="bottom-note"/>
          <p:cNvSpPr txBox="1"/>
          <p:nvPr/>
        </p:nvSpPr>
        <p:spPr>
          <a:xfrm>
            <a:off x="660400" y="6197600"/>
            <a:ext cx="10922000" cy="177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Bar lengths are qualitative (most / lower / few) — the EBA publishes no per-approach percentages. Banks commonly combine 1–3 approaches; RAG and fine-tuning adapt models to specific applications.</a:t>
            </a:r>
            <a:endParaRPr lang="en-US" sz="850" noProof="1"/>
          </a:p>
        </p:txBody>
      </p:sp>
      <p:sp>
        <p:nvSpPr>
          <p:cNvPr id="26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11 / 15</a:t>
            </a:r>
            <a:endParaRPr lang="en-US" sz="850" noProof="1"/>
          </a:p>
        </p:txBody>
      </p:sp>
      <p:sp>
        <p:nvSpPr>
          <p:cNvPr id="27" name="source"/>
          <p:cNvSpPr txBox="1"/>
          <p:nvPr/>
        </p:nvSpPr>
        <p:spPr>
          <a:xfrm>
            <a:off x="5080000" y="6400800"/>
            <a:ext cx="647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ECB speech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2026).</a:t>
            </a:r>
            <a:endParaRPr lang="en-US" sz="850" noProof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8128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REGULATION · THE EU AI ACT CLOCK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10160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Compliance Has a Calendar — Plan Backwards from 2026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Regulation (EU) 2024/1689 phases in over three years. Credit scoring is high-risk territory; penalties reach €35m or 7% of global turnover.</a:t>
            </a:r>
            <a:endParaRPr lang="en-US" sz="1200" noProof="1"/>
          </a:p>
        </p:txBody>
      </p:sp>
      <p:sp>
        <p:nvSpPr>
          <p:cNvPr id="6" name="seg1"/>
          <p:cNvSpPr/>
          <p:nvPr/>
        </p:nvSpPr>
        <p:spPr>
          <a:xfrm>
            <a:off x="660400" y="2006600"/>
            <a:ext cx="2184400" cy="5588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7" name="seg1-t"/>
          <p:cNvSpPr txBox="1"/>
          <p:nvPr/>
        </p:nvSpPr>
        <p:spPr>
          <a:xfrm>
            <a:off x="787400" y="2082800"/>
            <a:ext cx="1930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IN FORCE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000000"/>
                </a:solidFill>
                <a:latin typeface="Liter"/>
                <a:ea typeface="MiSans"/>
              </a:rPr>
              <a:t>Aug 2024</a:t>
            </a:r>
            <a:endParaRPr lang="en-US" sz="900" noProof="1"/>
          </a:p>
        </p:txBody>
      </p:sp>
      <p:sp>
        <p:nvSpPr>
          <p:cNvPr id="8" name="seg2"/>
          <p:cNvSpPr/>
          <p:nvPr/>
        </p:nvSpPr>
        <p:spPr>
          <a:xfrm>
            <a:off x="2844800" y="2006600"/>
            <a:ext cx="2184400" cy="558800"/>
          </a:xfrm>
          <a:prstGeom prst="rect">
            <a:avLst/>
          </a:prstGeom>
          <a:solidFill>
            <a:srgbClr val="98BEE5"/>
          </a:solidFill>
          <a:ln>
            <a:noFill/>
          </a:ln>
        </p:spPr>
      </p:sp>
      <p:sp>
        <p:nvSpPr>
          <p:cNvPr id="9" name="seg2-t"/>
          <p:cNvSpPr txBox="1"/>
          <p:nvPr/>
        </p:nvSpPr>
        <p:spPr>
          <a:xfrm>
            <a:off x="2971800" y="2082800"/>
            <a:ext cx="1930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PROHIBITIONS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000000"/>
                </a:solidFill>
                <a:latin typeface="Liter"/>
                <a:ea typeface="MiSans"/>
              </a:rPr>
              <a:t>Feb 2025</a:t>
            </a:r>
            <a:endParaRPr lang="en-US" sz="900" noProof="1"/>
          </a:p>
        </p:txBody>
      </p:sp>
      <p:sp>
        <p:nvSpPr>
          <p:cNvPr id="10" name="seg3"/>
          <p:cNvSpPr/>
          <p:nvPr/>
        </p:nvSpPr>
        <p:spPr>
          <a:xfrm>
            <a:off x="5029200" y="2006600"/>
            <a:ext cx="2184400" cy="5588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1" name="seg3-t"/>
          <p:cNvSpPr txBox="1"/>
          <p:nvPr/>
        </p:nvSpPr>
        <p:spPr>
          <a:xfrm>
            <a:off x="5156200" y="2082800"/>
            <a:ext cx="1930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GPAI OBLIGATIONS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000000"/>
                </a:solidFill>
                <a:latin typeface="Liter"/>
                <a:ea typeface="MiSans"/>
              </a:rPr>
              <a:t>Aug 2025</a:t>
            </a:r>
            <a:endParaRPr lang="en-US" sz="900" noProof="1"/>
          </a:p>
        </p:txBody>
      </p:sp>
      <p:sp>
        <p:nvSpPr>
          <p:cNvPr id="12" name="seg4"/>
          <p:cNvSpPr/>
          <p:nvPr/>
        </p:nvSpPr>
        <p:spPr>
          <a:xfrm>
            <a:off x="7213600" y="2006600"/>
            <a:ext cx="2184400" cy="558800"/>
          </a:xfrm>
          <a:prstGeom prst="rect">
            <a:avLst/>
          </a:prstGeom>
          <a:solidFill>
            <a:srgbClr val="5493D3"/>
          </a:solidFill>
          <a:ln>
            <a:noFill/>
          </a:ln>
        </p:spPr>
      </p:sp>
      <p:sp>
        <p:nvSpPr>
          <p:cNvPr id="13" name="seg4-t"/>
          <p:cNvSpPr txBox="1"/>
          <p:nvPr/>
        </p:nvSpPr>
        <p:spPr>
          <a:xfrm>
            <a:off x="7340600" y="2082800"/>
            <a:ext cx="1930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FFFFFF"/>
                </a:solidFill>
                <a:latin typeface="Liter"/>
                <a:ea typeface="MiSans"/>
              </a:rPr>
              <a:t>HIGH-RISK DUTIES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FFFFFF"/>
                </a:solidFill>
                <a:latin typeface="Liter"/>
                <a:ea typeface="MiSans"/>
              </a:rPr>
              <a:t>Aug 2026</a:t>
            </a:r>
            <a:endParaRPr lang="en-US" sz="900" noProof="1"/>
          </a:p>
        </p:txBody>
      </p:sp>
      <p:sp>
        <p:nvSpPr>
          <p:cNvPr id="14" name="seg5"/>
          <p:cNvSpPr/>
          <p:nvPr/>
        </p:nvSpPr>
        <p:spPr>
          <a:xfrm>
            <a:off x="9398000" y="2006600"/>
            <a:ext cx="2184400" cy="5588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5" name="seg5-t"/>
          <p:cNvSpPr txBox="1"/>
          <p:nvPr/>
        </p:nvSpPr>
        <p:spPr>
          <a:xfrm>
            <a:off x="9525000" y="2082800"/>
            <a:ext cx="19304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222520"/>
                </a:solidFill>
                <a:latin typeface="Liter"/>
                <a:ea typeface="MiSans"/>
              </a:rPr>
              <a:t>EMBEDDED / LEGACY</a:t>
            </a:r>
            <a:endParaRPr lang="en-US" sz="900" noProof="1"/>
          </a:p>
          <a:p>
            <a:pPr algn="l">
              <a:lnSpc>
                <a:spcPct val="120000"/>
              </a:lnSpc>
            </a:pPr>
            <a:r>
              <a:rPr lang="en-US" sz="900" b="1" kern="0" spc="300" noProof="1">
                <a:solidFill>
                  <a:srgbClr val="000000"/>
                </a:solidFill>
                <a:latin typeface="Liter"/>
                <a:ea typeface="MiSans"/>
              </a:rPr>
              <a:t>Aug 2027</a:t>
            </a:r>
            <a:endParaRPr lang="en-US" sz="900" noProof="1"/>
          </a:p>
        </p:txBody>
      </p:sp>
      <p:sp>
        <p:nvSpPr>
          <p:cNvPr id="16" name="d1"/>
          <p:cNvSpPr txBox="1"/>
          <p:nvPr/>
        </p:nvSpPr>
        <p:spPr>
          <a:xfrm>
            <a:off x="660400" y="2743200"/>
            <a:ext cx="20828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AI Act enters into force. Governance structures and national authorities are set up. Start your use-case inventory now.</a:t>
            </a:r>
            <a:endParaRPr lang="en-US" sz="950" noProof="1"/>
          </a:p>
        </p:txBody>
      </p:sp>
      <p:sp>
        <p:nvSpPr>
          <p:cNvPr id="17" name="d2"/>
          <p:cNvSpPr txBox="1"/>
          <p:nvPr/>
        </p:nvSpPr>
        <p:spPr>
          <a:xfrm>
            <a:off x="2844800" y="2743200"/>
            <a:ext cx="20828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Ban on prohibited practices (e.g. manipulative or exploitative techniques) applies, plus the AI-literacy duty for staff.</a:t>
            </a:r>
            <a:endParaRPr lang="en-US" sz="950" noProof="1"/>
          </a:p>
        </p:txBody>
      </p:sp>
      <p:sp>
        <p:nvSpPr>
          <p:cNvPr id="18" name="d3"/>
          <p:cNvSpPr txBox="1"/>
          <p:nvPr/>
        </p:nvSpPr>
        <p:spPr>
          <a:xfrm>
            <a:off x="5029200" y="2743200"/>
            <a:ext cx="20828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Obligations for general-purpose AI models and governance rules apply — relevant when you integrate GPAI from providers.</a:t>
            </a:r>
            <a:endParaRPr lang="en-US" sz="950" noProof="1"/>
          </a:p>
        </p:txBody>
      </p:sp>
      <p:sp>
        <p:nvSpPr>
          <p:cNvPr id="19" name="d4"/>
          <p:cNvSpPr txBox="1"/>
          <p:nvPr/>
        </p:nvSpPr>
        <p:spPr>
          <a:xfrm>
            <a:off x="7213600" y="2743200"/>
            <a:ext cx="20828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b="1" noProof="1">
                <a:solidFill>
                  <a:srgbClr val="222520"/>
                </a:solidFill>
                <a:latin typeface="Liter"/>
                <a:ea typeface="MiSans"/>
              </a:rPr>
              <a:t>High-risk obligations apply.</a:t>
            </a: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 Covers AI for creditworthiness assessment and credit scoring (Annex III): data governance, human oversight, logging, conformity.</a:t>
            </a:r>
            <a:endParaRPr lang="en-US" sz="950" noProof="1"/>
          </a:p>
        </p:txBody>
      </p:sp>
      <p:sp>
        <p:nvSpPr>
          <p:cNvPr id="20" name="d5"/>
          <p:cNvSpPr txBox="1"/>
          <p:nvPr/>
        </p:nvSpPr>
        <p:spPr>
          <a:xfrm>
            <a:off x="9398000" y="2743200"/>
            <a:ext cx="2082800" cy="1524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950" noProof="1">
                <a:solidFill>
                  <a:srgbClr val="222520"/>
                </a:solidFill>
                <a:latin typeface="Liter"/>
                <a:ea typeface="MiSans"/>
              </a:rPr>
              <a:t>Extended deadlines for AI embedded in regulated products and certain legacy systems conclude the phase-in.</a:t>
            </a:r>
            <a:endParaRPr lang="en-US" sz="950" noProof="1"/>
          </a:p>
        </p:txBody>
      </p:sp>
      <p:sp>
        <p:nvSpPr>
          <p:cNvPr id="21" name="impl-rule"/>
          <p:cNvSpPr/>
          <p:nvPr/>
        </p:nvSpPr>
        <p:spPr>
          <a:xfrm>
            <a:off x="660400" y="4470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2" name="impl-head"/>
          <p:cNvSpPr txBox="1"/>
          <p:nvPr/>
        </p:nvSpPr>
        <p:spPr>
          <a:xfrm>
            <a:off x="660400" y="4622800"/>
            <a:ext cx="635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WHAT THIS MEANS FOR YOUR 2026 PLAN</a:t>
            </a:r>
            <a:endParaRPr lang="en-US" sz="1000" noProof="1"/>
          </a:p>
        </p:txBody>
      </p:sp>
      <p:sp>
        <p:nvSpPr>
          <p:cNvPr id="23" name="impl-body"/>
          <p:cNvSpPr txBox="1"/>
          <p:nvPr/>
        </p:nvSpPr>
        <p:spPr>
          <a:xfrm>
            <a:off x="660400" y="4902200"/>
            <a:ext cx="6858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Classify every gen AI use case by risk tier before it ships. Anything touching credit decisions needs the full high-risk control set designed in — retrofitting conformity is slower and more expensive than building it into the gateway from day one.</a:t>
            </a:r>
            <a:endParaRPr lang="en-US" sz="1150" noProof="1"/>
          </a:p>
        </p:txBody>
      </p:sp>
      <p:sp>
        <p:nvSpPr>
          <p:cNvPr id="24" name="dora-rule"/>
          <p:cNvSpPr/>
          <p:nvPr/>
        </p:nvSpPr>
        <p:spPr>
          <a:xfrm>
            <a:off x="8128000" y="4470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5" name="dora-head"/>
          <p:cNvSpPr txBox="1"/>
          <p:nvPr/>
        </p:nvSpPr>
        <p:spPr>
          <a:xfrm>
            <a:off x="8128000" y="4622800"/>
            <a:ext cx="34544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ALSO ON YOUR DESK · DORA</a:t>
            </a:r>
            <a:endParaRPr lang="en-US" sz="1000" noProof="1"/>
          </a:p>
        </p:txBody>
      </p:sp>
      <p:sp>
        <p:nvSpPr>
          <p:cNvPr id="26" name="dora-body"/>
          <p:cNvSpPr txBox="1"/>
          <p:nvPr/>
        </p:nvSpPr>
        <p:spPr>
          <a:xfrm>
            <a:off x="8128000" y="4902200"/>
            <a:ext cx="34544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In force since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17 January 2025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: ICT risk management, incident reporting and third-party registers apply to AI vendors and cloud model APIs alike.</a:t>
            </a:r>
            <a:endParaRPr lang="en-US" sz="1150" noProof="1"/>
          </a:p>
        </p:txBody>
      </p:sp>
      <p:sp>
        <p:nvSpPr>
          <p:cNvPr id="27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12 / 15</a:t>
            </a:r>
            <a:endParaRPr lang="en-US" sz="850" noProof="1"/>
          </a:p>
        </p:txBody>
      </p:sp>
      <p:sp>
        <p:nvSpPr>
          <p:cNvPr id="28" name="source"/>
          <p:cNvSpPr txBox="1"/>
          <p:nvPr/>
        </p:nvSpPr>
        <p:spPr>
          <a:xfrm>
            <a:off x="5080000" y="6400800"/>
            <a:ext cx="647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Source: Regulation (EU) 2024/1689 (AI Act), application dates per Art. 113; Regulation (EU) 2022/2554 (DORA).</a:t>
            </a:r>
            <a:endParaRPr lang="en-US" sz="850" noProof="1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8128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RISK &amp; CONTROLS · THE SUPERVISOR'S CHECKLIST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10160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Every EBA-Flagged Risk Has an Architectural Answer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The EBA's observed challenges for GPAI map directly onto control decisions you make in the platform — before the first customer sees an output.</a:t>
            </a:r>
            <a:endParaRPr lang="en-US" sz="1200" noProof="1"/>
          </a:p>
        </p:txBody>
      </p:sp>
      <p:sp>
        <p:nvSpPr>
          <p:cNvPr id="6" name="hdr1"/>
          <p:cNvSpPr txBox="1"/>
          <p:nvPr/>
        </p:nvSpPr>
        <p:spPr>
          <a:xfrm>
            <a:off x="660400" y="1930400"/>
            <a:ext cx="4826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6B6B66"/>
                </a:solidFill>
                <a:latin typeface="Liter"/>
                <a:ea typeface="MiSans"/>
              </a:rPr>
              <a:t>RISK, AS OBSERVED BY THE EBA</a:t>
            </a:r>
            <a:endParaRPr lang="en-US" sz="1000" noProof="1"/>
          </a:p>
        </p:txBody>
      </p:sp>
      <p:sp>
        <p:nvSpPr>
          <p:cNvPr id="7" name="hdr2"/>
          <p:cNvSpPr txBox="1"/>
          <p:nvPr/>
        </p:nvSpPr>
        <p:spPr>
          <a:xfrm>
            <a:off x="6350000" y="1930400"/>
            <a:ext cx="5207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6B6B66"/>
                </a:solidFill>
                <a:latin typeface="Liter"/>
                <a:ea typeface="MiSans"/>
              </a:rPr>
              <a:t>CONTROL, BUILT INTO THE PLATFORM</a:t>
            </a:r>
            <a:endParaRPr lang="en-US" sz="1000" noProof="1"/>
          </a:p>
        </p:txBody>
      </p:sp>
      <p:sp>
        <p:nvSpPr>
          <p:cNvPr id="8" name="r1-rule"/>
          <p:cNvSpPr/>
          <p:nvPr/>
        </p:nvSpPr>
        <p:spPr>
          <a:xfrm>
            <a:off x="660400" y="2260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9" name="r1-risk"/>
          <p:cNvSpPr txBox="1"/>
          <p:nvPr/>
        </p:nvSpPr>
        <p:spPr>
          <a:xfrm>
            <a:off x="660400" y="2413000"/>
            <a:ext cx="49784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Hallucinations and inaccurate output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— reputational and litigation risk when customers act on wrong information.</a:t>
            </a:r>
            <a:endParaRPr lang="en-US" sz="1100" noProof="1"/>
          </a:p>
        </p:txBody>
      </p:sp>
      <p:sp>
        <p:nvSpPr>
          <p:cNvPr id="10" name="r1-arrow"/>
          <p:cNvSpPr/>
          <p:nvPr/>
        </p:nvSpPr>
        <p:spPr>
          <a:xfrm>
            <a:off x="5867400" y="2590800"/>
            <a:ext cx="228600" cy="12700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11" name="r1-ctrl"/>
          <p:cNvSpPr txBox="1"/>
          <p:nvPr/>
        </p:nvSpPr>
        <p:spPr>
          <a:xfrm>
            <a:off x="6350000" y="2413000"/>
            <a:ext cx="5207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Ground every answer.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Retrieval-augmented generation over verified sources only; block free-form generation in customer flows; human review for consequential replies.</a:t>
            </a:r>
            <a:endParaRPr lang="en-US" sz="1100" noProof="1"/>
          </a:p>
        </p:txBody>
      </p:sp>
      <p:sp>
        <p:nvSpPr>
          <p:cNvPr id="12" name="sep1"/>
          <p:cNvSpPr/>
          <p:nvPr/>
        </p:nvSpPr>
        <p:spPr>
          <a:xfrm>
            <a:off x="660400" y="3327400"/>
            <a:ext cx="10922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3" name="r2-rule"/>
          <p:cNvSpPr/>
          <p:nvPr/>
        </p:nvSpPr>
        <p:spPr>
          <a:xfrm>
            <a:off x="660400" y="3505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4" name="r2-risk"/>
          <p:cNvSpPr txBox="1"/>
          <p:nvPr/>
        </p:nvSpPr>
        <p:spPr>
          <a:xfrm>
            <a:off x="660400" y="3657600"/>
            <a:ext cx="49784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Input-data quality, governance and consent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— poor data in, indefensible output out; training on customer data without consent.</a:t>
            </a:r>
            <a:endParaRPr lang="en-US" sz="1100" noProof="1"/>
          </a:p>
        </p:txBody>
      </p:sp>
      <p:sp>
        <p:nvSpPr>
          <p:cNvPr id="15" name="r2-arrow"/>
          <p:cNvSpPr/>
          <p:nvPr/>
        </p:nvSpPr>
        <p:spPr>
          <a:xfrm>
            <a:off x="5867400" y="3835400"/>
            <a:ext cx="228600" cy="12700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16" name="r2-ctrl"/>
          <p:cNvSpPr txBox="1"/>
          <p:nvPr/>
        </p:nvSpPr>
        <p:spPr>
          <a:xfrm>
            <a:off x="6350000" y="3657600"/>
            <a:ext cx="5207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Curate the knowledge base.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Owned, versioned, quality-checked corpora; GDPR consent and purpose limitation enforced at the data layer, not the prompt.</a:t>
            </a:r>
            <a:endParaRPr lang="en-US" sz="1100" noProof="1"/>
          </a:p>
        </p:txBody>
      </p:sp>
      <p:sp>
        <p:nvSpPr>
          <p:cNvPr id="17" name="sep2"/>
          <p:cNvSpPr/>
          <p:nvPr/>
        </p:nvSpPr>
        <p:spPr>
          <a:xfrm>
            <a:off x="660400" y="4572000"/>
            <a:ext cx="10922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8" name="r3-rule"/>
          <p:cNvSpPr/>
          <p:nvPr/>
        </p:nvSpPr>
        <p:spPr>
          <a:xfrm>
            <a:off x="660400" y="4749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9" name="r3-risk"/>
          <p:cNvSpPr txBox="1"/>
          <p:nvPr/>
        </p:nvSpPr>
        <p:spPr>
          <a:xfrm>
            <a:off x="660400" y="4902200"/>
            <a:ext cx="49784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Reliance on third parties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— concentration on a few large model providers; weak exit options.</a:t>
            </a:r>
            <a:endParaRPr lang="en-US" sz="1100" noProof="1"/>
          </a:p>
        </p:txBody>
      </p:sp>
      <p:sp>
        <p:nvSpPr>
          <p:cNvPr id="20" name="r3-arrow"/>
          <p:cNvSpPr/>
          <p:nvPr/>
        </p:nvSpPr>
        <p:spPr>
          <a:xfrm>
            <a:off x="5867400" y="5080000"/>
            <a:ext cx="228600" cy="12700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21" name="r3-ctrl"/>
          <p:cNvSpPr txBox="1"/>
          <p:nvPr/>
        </p:nvSpPr>
        <p:spPr>
          <a:xfrm>
            <a:off x="6350000" y="4902200"/>
            <a:ext cx="5207000" cy="889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Model routing as insurance.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Gateway abstracts providers; at least two qualified models per critical flow; DORA register, exit plans and portability tests.</a:t>
            </a:r>
            <a:endParaRPr lang="en-US" sz="1100" noProof="1"/>
          </a:p>
        </p:txBody>
      </p:sp>
      <p:sp>
        <p:nvSpPr>
          <p:cNvPr id="22" name="sep3"/>
          <p:cNvSpPr/>
          <p:nvPr/>
        </p:nvSpPr>
        <p:spPr>
          <a:xfrm>
            <a:off x="660400" y="5816600"/>
            <a:ext cx="10922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23" name="r4-rule"/>
          <p:cNvSpPr/>
          <p:nvPr/>
        </p:nvSpPr>
        <p:spPr>
          <a:xfrm>
            <a:off x="660400" y="59690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4" name="r4-risk"/>
          <p:cNvSpPr txBox="1"/>
          <p:nvPr/>
        </p:nvSpPr>
        <p:spPr>
          <a:xfrm>
            <a:off x="660400" y="6070600"/>
            <a:ext cx="49784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Opaque logic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— consumers lack clear, meaningful explanations of AI-driven outcomes.</a:t>
            </a:r>
            <a:endParaRPr lang="en-US" sz="1100" noProof="1"/>
          </a:p>
        </p:txBody>
      </p:sp>
      <p:sp>
        <p:nvSpPr>
          <p:cNvPr id="25" name="r4-arrow"/>
          <p:cNvSpPr/>
          <p:nvPr/>
        </p:nvSpPr>
        <p:spPr>
          <a:xfrm>
            <a:off x="5867400" y="6197600"/>
            <a:ext cx="228600" cy="127000"/>
          </a:xfrm>
          <a:prstGeom prst="rightArrow">
            <a:avLst>
              <a:gd name="adj1" fmla="val 50000"/>
              <a:gd name="adj2" fmla="val 60000"/>
            </a:avLst>
          </a:prstGeom>
          <a:solidFill>
            <a:srgbClr val="5493D3"/>
          </a:solidFill>
          <a:ln>
            <a:noFill/>
          </a:ln>
        </p:spPr>
      </p:sp>
      <p:sp>
        <p:nvSpPr>
          <p:cNvPr id="26" name="r4-ctrl"/>
          <p:cNvSpPr txBox="1"/>
          <p:nvPr/>
        </p:nvSpPr>
        <p:spPr>
          <a:xfrm>
            <a:off x="6350000" y="6070600"/>
            <a:ext cx="5207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Explain by design.</a:t>
            </a: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 Log prompts, sources and outputs; generate customer-facing reason statements from the same record.</a:t>
            </a:r>
            <a:endParaRPr lang="en-US" sz="1100" noProof="1"/>
          </a:p>
        </p:txBody>
      </p:sp>
      <p:sp>
        <p:nvSpPr>
          <p:cNvPr id="27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13 / 15</a:t>
            </a:r>
            <a:endParaRPr lang="en-US" sz="850" noProof="1"/>
          </a:p>
        </p:txBody>
      </p:sp>
      <p:sp>
        <p:nvSpPr>
          <p:cNvPr id="28" name="source"/>
          <p:cNvSpPr txBox="1"/>
          <p:nvPr/>
        </p:nvSpPr>
        <p:spPr>
          <a:xfrm>
            <a:off x="5080000" y="6400800"/>
            <a:ext cx="647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Source: risk list per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controls are illustrative practice.</a:t>
            </a:r>
            <a:endParaRPr lang="en-US" sz="850" noProof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8128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ROADMAP · 24-MONTH DELIVERY CHAIN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10160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Foundation, Scale, Industrialise — One Connected Path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A pragmatic sequence that moves from proof to production while the AI Act's high-risk deadline approaches.</a:t>
            </a:r>
            <a:endParaRPr lang="en-US" sz="1200" noProof="1"/>
          </a:p>
        </p:txBody>
      </p:sp>
      <p:sp>
        <p:nvSpPr>
          <p:cNvPr id="6" name="ph1"/>
          <p:cNvSpPr/>
          <p:nvPr/>
        </p:nvSpPr>
        <p:spPr>
          <a:xfrm>
            <a:off x="660400" y="2006600"/>
            <a:ext cx="3644900" cy="5842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7" name="ph1-t"/>
          <p:cNvSpPr txBox="1"/>
          <p:nvPr/>
        </p:nvSpPr>
        <p:spPr>
          <a:xfrm>
            <a:off x="838200" y="2082800"/>
            <a:ext cx="330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222520"/>
                </a:solidFill>
                <a:latin typeface="Liter"/>
                <a:ea typeface="MiSans"/>
              </a:rPr>
              <a:t>PHASE 1 · FOUNDATION</a:t>
            </a:r>
            <a:endParaRPr lang="en-US" sz="950" noProof="1"/>
          </a:p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000000"/>
                </a:solidFill>
                <a:latin typeface="Liter"/>
                <a:ea typeface="MiSans"/>
              </a:rPr>
              <a:t>Months 0–6</a:t>
            </a:r>
            <a:endParaRPr lang="en-US" sz="950" noProof="1"/>
          </a:p>
        </p:txBody>
      </p:sp>
      <p:sp>
        <p:nvSpPr>
          <p:cNvPr id="8" name="ph2"/>
          <p:cNvSpPr/>
          <p:nvPr/>
        </p:nvSpPr>
        <p:spPr>
          <a:xfrm>
            <a:off x="4305300" y="2006600"/>
            <a:ext cx="3644900" cy="5842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9" name="ph2-t"/>
          <p:cNvSpPr txBox="1"/>
          <p:nvPr/>
        </p:nvSpPr>
        <p:spPr>
          <a:xfrm>
            <a:off x="4483100" y="2082800"/>
            <a:ext cx="330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222520"/>
                </a:solidFill>
                <a:latin typeface="Liter"/>
                <a:ea typeface="MiSans"/>
              </a:rPr>
              <a:t>PHASE 2 · SCALE</a:t>
            </a:r>
            <a:endParaRPr lang="en-US" sz="950" noProof="1"/>
          </a:p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000000"/>
                </a:solidFill>
                <a:latin typeface="Liter"/>
                <a:ea typeface="MiSans"/>
              </a:rPr>
              <a:t>Months 6–18</a:t>
            </a:r>
            <a:endParaRPr lang="en-US" sz="950" noProof="1"/>
          </a:p>
        </p:txBody>
      </p:sp>
      <p:sp>
        <p:nvSpPr>
          <p:cNvPr id="10" name="ph3"/>
          <p:cNvSpPr/>
          <p:nvPr/>
        </p:nvSpPr>
        <p:spPr>
          <a:xfrm>
            <a:off x="7950200" y="2006600"/>
            <a:ext cx="3632200" cy="584200"/>
          </a:xfrm>
          <a:prstGeom prst="rect">
            <a:avLst/>
          </a:prstGeom>
          <a:solidFill>
            <a:srgbClr val="5493D3"/>
          </a:solidFill>
          <a:ln>
            <a:noFill/>
          </a:ln>
        </p:spPr>
      </p:sp>
      <p:sp>
        <p:nvSpPr>
          <p:cNvPr id="11" name="ph3-t"/>
          <p:cNvSpPr txBox="1"/>
          <p:nvPr/>
        </p:nvSpPr>
        <p:spPr>
          <a:xfrm>
            <a:off x="8128000" y="2082800"/>
            <a:ext cx="3302000" cy="431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FFFFFF"/>
                </a:solidFill>
                <a:latin typeface="Liter"/>
                <a:ea typeface="MiSans"/>
              </a:rPr>
              <a:t>PHASE 3 · INDUSTRIALISE</a:t>
            </a:r>
            <a:endParaRPr lang="en-US" sz="950" noProof="1"/>
          </a:p>
          <a:p>
            <a:pPr algn="l">
              <a:lnSpc>
                <a:spcPct val="120000"/>
              </a:lnSpc>
            </a:pPr>
            <a:r>
              <a:rPr lang="en-US" sz="950" b="1" kern="0" spc="300" noProof="1">
                <a:solidFill>
                  <a:srgbClr val="FFFFFF"/>
                </a:solidFill>
                <a:latin typeface="Liter"/>
                <a:ea typeface="MiSans"/>
              </a:rPr>
              <a:t>Months 18–24</a:t>
            </a:r>
            <a:endParaRPr lang="en-US" sz="950" noProof="1"/>
          </a:p>
        </p:txBody>
      </p:sp>
      <p:sp>
        <p:nvSpPr>
          <p:cNvPr id="12" name="p1-b1"/>
          <p:cNvSpPr txBox="1"/>
          <p:nvPr/>
        </p:nvSpPr>
        <p:spPr>
          <a:xfrm>
            <a:off x="660400" y="28448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Gateway MVP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routing, guardrails, logging live</a:t>
            </a:r>
            <a:endParaRPr lang="en-US" sz="1600" noProof="1"/>
          </a:p>
        </p:txBody>
      </p:sp>
      <p:sp>
        <p:nvSpPr>
          <p:cNvPr id="13" name="p1-b2"/>
          <p:cNvSpPr txBox="1"/>
          <p:nvPr/>
        </p:nvSpPr>
        <p:spPr>
          <a:xfrm>
            <a:off x="660400" y="35052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Full inventory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every use case classified by AI Act risk tier</a:t>
            </a:r>
            <a:endParaRPr lang="en-US" sz="1600" noProof="1"/>
          </a:p>
        </p:txBody>
      </p:sp>
      <p:sp>
        <p:nvSpPr>
          <p:cNvPr id="14" name="p1-b3"/>
          <p:cNvSpPr txBox="1"/>
          <p:nvPr/>
        </p:nvSpPr>
        <p:spPr>
          <a:xfrm>
            <a:off x="660400" y="41656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First domain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developer coding assistants, measured baseline</a:t>
            </a:r>
            <a:endParaRPr lang="en-US" sz="1600" noProof="1"/>
          </a:p>
        </p:txBody>
      </p:sp>
      <p:sp>
        <p:nvSpPr>
          <p:cNvPr id="15" name="p2-b1"/>
          <p:cNvSpPr txBox="1"/>
          <p:nvPr/>
        </p:nvSpPr>
        <p:spPr>
          <a:xfrm>
            <a:off x="4305300" y="28448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3 use cases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in production: service, engineering, documents</a:t>
            </a:r>
            <a:endParaRPr lang="en-US" sz="1600" noProof="1"/>
          </a:p>
        </p:txBody>
      </p:sp>
      <p:sp>
        <p:nvSpPr>
          <p:cNvPr id="16" name="p2-b2"/>
          <p:cNvSpPr txBox="1"/>
          <p:nvPr/>
        </p:nvSpPr>
        <p:spPr>
          <a:xfrm>
            <a:off x="4305300" y="35052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RAG platform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curated corpora with ownership and quality gates</a:t>
            </a:r>
            <a:endParaRPr lang="en-US" sz="1600" noProof="1"/>
          </a:p>
        </p:txBody>
      </p:sp>
      <p:sp>
        <p:nvSpPr>
          <p:cNvPr id="17" name="p2-b3"/>
          <p:cNvSpPr txBox="1"/>
          <p:nvPr/>
        </p:nvSpPr>
        <p:spPr>
          <a:xfrm>
            <a:off x="4305300" y="41656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Second model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per critical flow — concentration risk reduced</a:t>
            </a:r>
            <a:endParaRPr lang="en-US" sz="1600" noProof="1"/>
          </a:p>
        </p:txBody>
      </p:sp>
      <p:sp>
        <p:nvSpPr>
          <p:cNvPr id="18" name="p3-b1"/>
          <p:cNvSpPr txBox="1"/>
          <p:nvPr/>
        </p:nvSpPr>
        <p:spPr>
          <a:xfrm>
            <a:off x="7950200" y="28448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Conformity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high-risk flows proven before Aug 2026</a:t>
            </a:r>
            <a:endParaRPr lang="en-US" sz="1600" noProof="1"/>
          </a:p>
        </p:txBody>
      </p:sp>
      <p:sp>
        <p:nvSpPr>
          <p:cNvPr id="19" name="p3-b2"/>
          <p:cNvSpPr txBox="1"/>
          <p:nvPr/>
        </p:nvSpPr>
        <p:spPr>
          <a:xfrm>
            <a:off x="7950200" y="35052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Model ops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validation, monitoring and retraining as routine</a:t>
            </a:r>
            <a:endParaRPr lang="en-US" sz="1600" noProof="1"/>
          </a:p>
        </p:txBody>
      </p:sp>
      <p:sp>
        <p:nvSpPr>
          <p:cNvPr id="20" name="p3-b3"/>
          <p:cNvSpPr txBox="1"/>
          <p:nvPr/>
        </p:nvSpPr>
        <p:spPr>
          <a:xfrm>
            <a:off x="7950200" y="4165600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Oranienbaum"/>
                <a:ea typeface="Oranienbaum"/>
              </a:rPr>
              <a:t>Unit economics</a:t>
            </a:r>
            <a:endParaRPr lang="en-US" sz="1600" noProof="1"/>
          </a:p>
          <a:p>
            <a:pPr algn="l">
              <a:lnSpc>
                <a:spcPct val="120000"/>
              </a:lnSpc>
            </a:pPr>
            <a:r>
              <a:rPr lang="en-US" sz="950" noProof="1">
                <a:solidFill>
                  <a:srgbClr val="000000"/>
                </a:solidFill>
                <a:latin typeface="Liter"/>
                <a:ea typeface="Liter"/>
              </a:rPr>
              <a:t>cost per resolved contact / per delivered feature</a:t>
            </a:r>
            <a:endParaRPr lang="en-US" sz="1600" noProof="1"/>
          </a:p>
        </p:txBody>
      </p:sp>
      <p:sp>
        <p:nvSpPr>
          <p:cNvPr id="21" name="bottom-rule"/>
          <p:cNvSpPr/>
          <p:nvPr/>
        </p:nvSpPr>
        <p:spPr>
          <a:xfrm>
            <a:off x="660400" y="5029200"/>
            <a:ext cx="10922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22" name="inv-rule"/>
          <p:cNvSpPr/>
          <p:nvPr/>
        </p:nvSpPr>
        <p:spPr>
          <a:xfrm>
            <a:off x="660400" y="5257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3" name="inv-head"/>
          <p:cNvSpPr txBox="1"/>
          <p:nvPr/>
        </p:nvSpPr>
        <p:spPr>
          <a:xfrm>
            <a:off x="660400" y="54102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INVESTMENT POSTURE, EU BANKS TODAY</a:t>
            </a:r>
            <a:endParaRPr lang="en-US" sz="1000" noProof="1"/>
          </a:p>
        </p:txBody>
      </p:sp>
      <p:sp>
        <p:nvSpPr>
          <p:cNvPr id="24" name="inv-body"/>
          <p:cNvSpPr txBox="1"/>
          <p:nvPr/>
        </p:nvSpPr>
        <p:spPr>
          <a:xfrm>
            <a:off x="660400" y="5689600"/>
            <a:ext cx="10922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EBA RAQ (autumn 2024): more than half of respondent banks plan to invest up to 0.25% of equity in GPAI; around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21% plan above 0.25% of equity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— measured commitment, not blank cheques. Significant euro area banks invested over €4 billion in digital technologies including AI in 2025 (ECB).</a:t>
            </a:r>
            <a:endParaRPr lang="en-US" sz="1150" noProof="1"/>
          </a:p>
        </p:txBody>
      </p:sp>
      <p:sp>
        <p:nvSpPr>
          <p:cNvPr id="25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14 / 15</a:t>
            </a:r>
            <a:endParaRPr lang="en-US" sz="850" noProof="1"/>
          </a:p>
        </p:txBody>
      </p:sp>
      <p:sp>
        <p:nvSpPr>
          <p:cNvPr id="26" name="source"/>
          <p:cNvSpPr txBox="1"/>
          <p:nvPr/>
        </p:nvSpPr>
        <p:spPr>
          <a:xfrm>
            <a:off x="5080000" y="6400800"/>
            <a:ext cx="647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Sources: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ECB speech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2026). Roadmap is illustrative.</a:t>
            </a:r>
            <a:endParaRPr lang="en-US" sz="850" noProof="1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DIRECTION · WHAT TO DO ON MONDAY</a:t>
            </a:r>
            <a:endParaRPr lang="en-US" sz="1000" noProof="1"/>
          </a:p>
        </p:txBody>
      </p:sp>
      <p:sp>
        <p:nvSpPr>
          <p:cNvPr id="4" name="statement"/>
          <p:cNvSpPr txBox="1"/>
          <p:nvPr/>
        </p:nvSpPr>
        <p:spPr>
          <a:xfrm>
            <a:off x="660400" y="914400"/>
            <a:ext cx="96520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3300" noProof="1">
                <a:solidFill>
                  <a:srgbClr val="222520"/>
                </a:solidFill>
                <a:latin typeface="Oranienbaum"/>
                <a:ea typeface="MiSans"/>
              </a:rPr>
              <a:t>Build the platform once. Then scale use cases into it — with the AI Act's clock as your planning horizon.</a:t>
            </a:r>
            <a:endParaRPr lang="en-US" sz="3300" noProof="1"/>
          </a:p>
        </p:txBody>
      </p:sp>
      <p:sp>
        <p:nvSpPr>
          <p:cNvPr id="5" name="p1-rule"/>
          <p:cNvSpPr/>
          <p:nvPr/>
        </p:nvSpPr>
        <p:spPr>
          <a:xfrm>
            <a:off x="660400" y="26416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6" name="p1-head"/>
          <p:cNvSpPr txBox="1"/>
          <p:nvPr/>
        </p:nvSpPr>
        <p:spPr>
          <a:xfrm>
            <a:off x="660400" y="2794000"/>
            <a:ext cx="3429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PRIORITY 01</a:t>
            </a:r>
            <a:endParaRPr lang="en-US" sz="1000" noProof="1"/>
          </a:p>
        </p:txBody>
      </p:sp>
      <p:sp>
        <p:nvSpPr>
          <p:cNvPr id="7" name="p1-body"/>
          <p:cNvSpPr txBox="1"/>
          <p:nvPr/>
        </p:nvSpPr>
        <p:spPr>
          <a:xfrm>
            <a:off x="660400" y="3073400"/>
            <a:ext cx="342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Stand up the GenAI gateway.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Routing, guardrails, RAG and logging as shared infrastructure — not rebuilt per use case.</a:t>
            </a:r>
            <a:endParaRPr lang="en-US" sz="1150" noProof="1"/>
          </a:p>
        </p:txBody>
      </p:sp>
      <p:sp>
        <p:nvSpPr>
          <p:cNvPr id="8" name="p2-rule"/>
          <p:cNvSpPr/>
          <p:nvPr/>
        </p:nvSpPr>
        <p:spPr>
          <a:xfrm>
            <a:off x="4470400" y="26416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9" name="p2-head"/>
          <p:cNvSpPr txBox="1"/>
          <p:nvPr/>
        </p:nvSpPr>
        <p:spPr>
          <a:xfrm>
            <a:off x="4470400" y="2794000"/>
            <a:ext cx="3429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PRIORITY 02</a:t>
            </a:r>
            <a:endParaRPr lang="en-US" sz="1000" noProof="1"/>
          </a:p>
        </p:txBody>
      </p:sp>
      <p:sp>
        <p:nvSpPr>
          <p:cNvPr id="10" name="p2-body"/>
          <p:cNvSpPr txBox="1"/>
          <p:nvPr/>
        </p:nvSpPr>
        <p:spPr>
          <a:xfrm>
            <a:off x="4470400" y="3073400"/>
            <a:ext cx="342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Pick three measurable use cases.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Start where the EBA sees production today: customer support, coding, document work.</a:t>
            </a:r>
            <a:endParaRPr lang="en-US" sz="1150" noProof="1"/>
          </a:p>
        </p:txBody>
      </p:sp>
      <p:sp>
        <p:nvSpPr>
          <p:cNvPr id="11" name="p3-rule"/>
          <p:cNvSpPr/>
          <p:nvPr/>
        </p:nvSpPr>
        <p:spPr>
          <a:xfrm>
            <a:off x="8280400" y="26416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2" name="p3-head"/>
          <p:cNvSpPr txBox="1"/>
          <p:nvPr/>
        </p:nvSpPr>
        <p:spPr>
          <a:xfrm>
            <a:off x="8280400" y="2794000"/>
            <a:ext cx="3429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PRIORITY 03</a:t>
            </a:r>
            <a:endParaRPr lang="en-US" sz="1000" noProof="1"/>
          </a:p>
        </p:txBody>
      </p:sp>
      <p:sp>
        <p:nvSpPr>
          <p:cNvPr id="13" name="p3-body"/>
          <p:cNvSpPr txBox="1"/>
          <p:nvPr/>
        </p:nvSpPr>
        <p:spPr>
          <a:xfrm>
            <a:off x="8280400" y="3073400"/>
            <a:ext cx="3429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Classify before you build.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AI Act risk tiering in the intake process; high-risk conformity ready before August 2026.</a:t>
            </a:r>
            <a:endParaRPr lang="en-US" sz="1150" noProof="1"/>
          </a:p>
        </p:txBody>
      </p:sp>
      <p:sp>
        <p:nvSpPr>
          <p:cNvPr id="14" name="src-rule"/>
          <p:cNvSpPr/>
          <p:nvPr/>
        </p:nvSpPr>
        <p:spPr>
          <a:xfrm>
            <a:off x="660400" y="45212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5" name="src-head"/>
          <p:cNvSpPr txBox="1"/>
          <p:nvPr/>
        </p:nvSpPr>
        <p:spPr>
          <a:xfrm>
            <a:off x="660400" y="46736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SOURCES USED IN THIS DECK</a:t>
            </a:r>
            <a:endParaRPr lang="en-US" sz="1000" noProof="1"/>
          </a:p>
        </p:txBody>
      </p:sp>
      <p:sp>
        <p:nvSpPr>
          <p:cNvPr id="16" name="src-list"/>
          <p:cNvSpPr txBox="1"/>
          <p:nvPr/>
        </p:nvSpPr>
        <p:spPr>
          <a:xfrm>
            <a:off x="660400" y="4927600"/>
            <a:ext cx="10922000" cy="939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60000"/>
              </a:lnSpc>
            </a:pP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McKinsey Global Institute — </a:t>
            </a:r>
            <a:r>
              <a:rPr lang="en-US" sz="90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Capturing the full value of generative AI in banking</a:t>
            </a: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 (Dec 2023); </a:t>
            </a:r>
            <a:r>
              <a:rPr lang="en-US" sz="90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The economic potential of generative AI</a:t>
            </a: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 (Jun 2023); </a:t>
            </a:r>
            <a:r>
              <a:rPr lang="en-US" sz="900" u="sng" noProof="1">
                <a:solidFill>
                  <a:srgbClr val="0563C1"/>
                </a:solidFill>
                <a:latin typeface="Liter"/>
                <a:ea typeface="MiSans"/>
                <a:hlinkClick r:id="rId4"/>
              </a:rPr>
              <a:t>Scaling gen AI in banking</a:t>
            </a: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 (Mar 2024).</a:t>
            </a:r>
            <a:endParaRPr lang="en-US" sz="900" noProof="1"/>
          </a:p>
          <a:p>
            <a:pPr algn="l">
              <a:lnSpc>
                <a:spcPct val="160000"/>
              </a:lnSpc>
            </a:pP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European Banking Authority — </a:t>
            </a:r>
            <a:r>
              <a:rPr lang="en-US" sz="900" u="sng" noProof="1">
                <a:solidFill>
                  <a:srgbClr val="0563C1"/>
                </a:solidFill>
                <a:latin typeface="Liter"/>
                <a:ea typeface="MiSans"/>
                <a:hlinkClick r:id="rId5"/>
              </a:rPr>
              <a:t>Rising application of AI in EU banking and payments</a:t>
            </a: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 (Sep 2025). European Central Bank — </a:t>
            </a:r>
            <a:r>
              <a:rPr lang="en-US" sz="900" u="sng" noProof="1">
                <a:solidFill>
                  <a:srgbClr val="0563C1"/>
                </a:solidFill>
                <a:latin typeface="Liter"/>
                <a:ea typeface="MiSans"/>
                <a:hlinkClick r:id="rId6"/>
              </a:rPr>
              <a:t>AI and the euro area economy</a:t>
            </a:r>
            <a:r>
              <a:rPr lang="en-US" sz="900" noProof="1">
                <a:solidFill>
                  <a:srgbClr val="222520"/>
                </a:solidFill>
                <a:latin typeface="Liter"/>
                <a:ea typeface="MiSans"/>
              </a:rPr>
              <a:t> (Mar 2026). Regulation (EU) 2024/1689 (AI Act); Regulation (EU) 2022/2554 (DORA).</a:t>
            </a:r>
            <a:endParaRPr lang="en-US" sz="900" noProof="1"/>
          </a:p>
        </p:txBody>
      </p:sp>
      <p:sp>
        <p:nvSpPr>
          <p:cNvPr id="17" name="author"/>
          <p:cNvSpPr txBox="1"/>
          <p:nvPr/>
        </p:nvSpPr>
        <p:spPr>
          <a:xfrm>
            <a:off x="660400" y="6070600"/>
            <a:ext cx="6350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Prepared by Massimo Buonaiuto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· January 2026</a:t>
            </a:r>
            <a:endParaRPr lang="en-US" sz="1150" noProof="1"/>
          </a:p>
        </p:txBody>
      </p:sp>
      <p:sp>
        <p:nvSpPr>
          <p:cNvPr id="18" name="pagenum"/>
          <p:cNvSpPr txBox="1"/>
          <p:nvPr/>
        </p:nvSpPr>
        <p:spPr>
          <a:xfrm>
            <a:off x="11176000" y="6400800"/>
            <a:ext cx="762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222520"/>
                </a:solidFill>
                <a:latin typeface="Liter"/>
                <a:ea typeface="MiSans"/>
              </a:rPr>
              <a:t>15 / 15</a:t>
            </a:r>
            <a:endParaRPr lang="en-US" sz="850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EXECUTIVE FRAMING · WHY NOW</a:t>
            </a:r>
            <a:endParaRPr lang="en-US" sz="1000" noProof="1"/>
          </a:p>
        </p:txBody>
      </p:sp>
      <p:sp>
        <p:nvSpPr>
          <p:cNvPr id="4" name="statement"/>
          <p:cNvSpPr txBox="1"/>
          <p:nvPr/>
        </p:nvSpPr>
        <p:spPr>
          <a:xfrm>
            <a:off x="660400" y="1219200"/>
            <a:ext cx="9652000" cy="165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5000"/>
              </a:lnSpc>
            </a:pPr>
            <a:r>
              <a:rPr lang="en-US" sz="3300" noProof="1">
                <a:solidFill>
                  <a:srgbClr val="222520"/>
                </a:solidFill>
                <a:latin typeface="Oranienbaum"/>
                <a:ea typeface="MiSans"/>
              </a:rPr>
              <a:t>Generative AI is moving from experiment to core banking infrastructure — and in Europe, regulation now sets the pace of adoption.</a:t>
            </a:r>
            <a:endParaRPr lang="en-US" sz="3300" noProof="1"/>
          </a:p>
        </p:txBody>
      </p:sp>
      <p:sp>
        <p:nvSpPr>
          <p:cNvPr id="5" name="stmt-rule"/>
          <p:cNvSpPr/>
          <p:nvPr/>
        </p:nvSpPr>
        <p:spPr>
          <a:xfrm>
            <a:off x="660400" y="3124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6" name="b1-rule"/>
          <p:cNvSpPr/>
          <p:nvPr/>
        </p:nvSpPr>
        <p:spPr>
          <a:xfrm>
            <a:off x="660400" y="3657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b1-head"/>
          <p:cNvSpPr txBox="1"/>
          <p:nvPr/>
        </p:nvSpPr>
        <p:spPr>
          <a:xfrm>
            <a:off x="660400" y="3810000"/>
            <a:ext cx="3302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THE VALUE IS MEASURED</a:t>
            </a:r>
            <a:endParaRPr lang="en-US" sz="1000" noProof="1"/>
          </a:p>
        </p:txBody>
      </p:sp>
      <p:sp>
        <p:nvSpPr>
          <p:cNvPr id="8" name="b1-body"/>
          <p:cNvSpPr txBox="1"/>
          <p:nvPr/>
        </p:nvSpPr>
        <p:spPr>
          <a:xfrm>
            <a:off x="660400" y="4089400"/>
            <a:ext cx="335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McKinsey Global Institute sizes generative AI at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$200–340 billion of annual value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for global banking — 2.8–4.7% of industry revenues, mostly from productivity.</a:t>
            </a:r>
            <a:endParaRPr lang="en-US" sz="1150" noProof="1"/>
          </a:p>
        </p:txBody>
      </p:sp>
      <p:sp>
        <p:nvSpPr>
          <p:cNvPr id="9" name="b1-note"/>
          <p:cNvSpPr txBox="1"/>
          <p:nvPr/>
        </p:nvSpPr>
        <p:spPr>
          <a:xfrm>
            <a:off x="660400" y="5308600"/>
            <a:ext cx="33528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McKinsey Global Institute,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Capturing the full value of generative AI in banking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, Dec 2023.</a:t>
            </a:r>
            <a:endParaRPr lang="en-US" sz="850" noProof="1"/>
          </a:p>
        </p:txBody>
      </p:sp>
      <p:sp>
        <p:nvSpPr>
          <p:cNvPr id="10" name="sep1"/>
          <p:cNvSpPr/>
          <p:nvPr/>
        </p:nvSpPr>
        <p:spPr>
          <a:xfrm>
            <a:off x="4318000" y="3657600"/>
            <a:ext cx="12700" cy="21590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1" name="b2-rule"/>
          <p:cNvSpPr/>
          <p:nvPr/>
        </p:nvSpPr>
        <p:spPr>
          <a:xfrm>
            <a:off x="4673600" y="3657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2" name="b2-head"/>
          <p:cNvSpPr txBox="1"/>
          <p:nvPr/>
        </p:nvSpPr>
        <p:spPr>
          <a:xfrm>
            <a:off x="4673600" y="3810000"/>
            <a:ext cx="3302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ADOPTION IS ALREADY BROAD</a:t>
            </a:r>
            <a:endParaRPr lang="en-US" sz="1000" noProof="1"/>
          </a:p>
        </p:txBody>
      </p:sp>
      <p:sp>
        <p:nvSpPr>
          <p:cNvPr id="13" name="b2-body"/>
          <p:cNvSpPr txBox="1"/>
          <p:nvPr/>
        </p:nvSpPr>
        <p:spPr>
          <a:xfrm>
            <a:off x="4673600" y="4089400"/>
            <a:ext cx="33528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EBA observes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92% of EU banks already deploying AI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; around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40% use general-purpose AI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, concentrated in customer support and internal processes.</a:t>
            </a:r>
            <a:endParaRPr lang="en-US" sz="1150" noProof="1"/>
          </a:p>
        </p:txBody>
      </p:sp>
      <p:sp>
        <p:nvSpPr>
          <p:cNvPr id="14" name="b2-note"/>
          <p:cNvSpPr txBox="1"/>
          <p:nvPr/>
        </p:nvSpPr>
        <p:spPr>
          <a:xfrm>
            <a:off x="4673600" y="5308600"/>
            <a:ext cx="33528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EBA,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Rising application of AI in EU banking and payments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, Sep 2025.</a:t>
            </a:r>
            <a:endParaRPr lang="en-US" sz="850" noProof="1"/>
          </a:p>
        </p:txBody>
      </p:sp>
      <p:sp>
        <p:nvSpPr>
          <p:cNvPr id="15" name="sep2"/>
          <p:cNvSpPr/>
          <p:nvPr/>
        </p:nvSpPr>
        <p:spPr>
          <a:xfrm>
            <a:off x="8331200" y="3657600"/>
            <a:ext cx="12700" cy="21590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6" name="b3-rule"/>
          <p:cNvSpPr/>
          <p:nvPr/>
        </p:nvSpPr>
        <p:spPr>
          <a:xfrm>
            <a:off x="8686800" y="3657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7" name="b3-head"/>
          <p:cNvSpPr txBox="1"/>
          <p:nvPr/>
        </p:nvSpPr>
        <p:spPr>
          <a:xfrm>
            <a:off x="8686800" y="3810000"/>
            <a:ext cx="3048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THE RULES HAVE DATES</a:t>
            </a:r>
            <a:endParaRPr lang="en-US" sz="1000" noProof="1"/>
          </a:p>
        </p:txBody>
      </p:sp>
      <p:sp>
        <p:nvSpPr>
          <p:cNvPr id="18" name="b3-body"/>
          <p:cNvSpPr txBox="1"/>
          <p:nvPr/>
        </p:nvSpPr>
        <p:spPr>
          <a:xfrm>
            <a:off x="8686800" y="4089400"/>
            <a:ext cx="31242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EU AI Act is already in force.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High-risk obligations — which cover credit scoring — apply from August 2026.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Architecture choices made now decide compliance cost later.</a:t>
            </a:r>
            <a:endParaRPr lang="en-US" sz="1150" noProof="1"/>
          </a:p>
        </p:txBody>
      </p:sp>
      <p:sp>
        <p:nvSpPr>
          <p:cNvPr id="19" name="b3-note"/>
          <p:cNvSpPr txBox="1"/>
          <p:nvPr/>
        </p:nvSpPr>
        <p:spPr>
          <a:xfrm>
            <a:off x="8686800" y="5308600"/>
            <a:ext cx="31242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Regulation (EU) 2024/1689 (AI Act); creditworthiness assessment is listed as high-risk in Annex III.</a:t>
            </a:r>
            <a:endParaRPr lang="en-US" sz="850" noProof="1"/>
          </a:p>
        </p:txBody>
      </p:sp>
      <p:sp>
        <p:nvSpPr>
          <p:cNvPr id="20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02 / 15</a:t>
            </a:r>
            <a:endParaRPr lang="en-US" sz="850" noProof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8EED3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THE ECONOMIC CASE · MCKINSEY GLOBAL INSTITUTE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A Productivity Opportunity the Size of a Business Line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8890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MGI estimates the annual value generative AI could add across the global banking sector if use cases were fully implemented.</a:t>
            </a:r>
            <a:endParaRPr lang="en-US" sz="1200" noProof="1"/>
          </a:p>
        </p:txBody>
      </p:sp>
      <p:sp>
        <p:nvSpPr>
          <p:cNvPr id="6" name="big-number"/>
          <p:cNvSpPr txBox="1"/>
          <p:nvPr/>
        </p:nvSpPr>
        <p:spPr>
          <a:xfrm>
            <a:off x="660400" y="2133600"/>
            <a:ext cx="6096000" cy="1524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8800" noProof="1">
                <a:solidFill>
                  <a:srgbClr val="FFC907"/>
                </a:solidFill>
                <a:latin typeface="Oranienbaum"/>
                <a:ea typeface="MiSans"/>
              </a:rPr>
              <a:t>$200–340B</a:t>
            </a:r>
            <a:endParaRPr lang="en-US" sz="8800" noProof="1"/>
          </a:p>
        </p:txBody>
      </p:sp>
      <p:sp>
        <p:nvSpPr>
          <p:cNvPr id="7" name="big-rule"/>
          <p:cNvSpPr/>
          <p:nvPr/>
        </p:nvSpPr>
        <p:spPr>
          <a:xfrm>
            <a:off x="660400" y="38100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8" name="big-caption"/>
          <p:cNvSpPr txBox="1"/>
          <p:nvPr/>
        </p:nvSpPr>
        <p:spPr>
          <a:xfrm>
            <a:off x="660400" y="3987800"/>
            <a:ext cx="53340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ANNUAL VALUE POTENTIAL · GLOBAL BANKING · FULL IMPLEMENTATION SCENARIO</a:t>
            </a:r>
            <a:endParaRPr lang="en-US" sz="1000" noProof="1"/>
          </a:p>
        </p:txBody>
      </p:sp>
      <p:sp>
        <p:nvSpPr>
          <p:cNvPr id="9" name="big-body"/>
          <p:cNvSpPr txBox="1"/>
          <p:nvPr/>
        </p:nvSpPr>
        <p:spPr>
          <a:xfrm>
            <a:off x="660400" y="4521200"/>
            <a:ext cx="5334000" cy="1143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Equal to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2.8–4.7% of total industry revenues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and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9–15% of operating profits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, largely from increased productivity. Banking is among the sectors with the largest opportunity relative to revenue.</a:t>
            </a:r>
            <a:endParaRPr lang="en-US" sz="1150" noProof="1"/>
          </a:p>
        </p:txBody>
      </p:sp>
      <p:sp>
        <p:nvSpPr>
          <p:cNvPr id="10" name="r1-rule"/>
          <p:cNvSpPr/>
          <p:nvPr/>
        </p:nvSpPr>
        <p:spPr>
          <a:xfrm>
            <a:off x="7112000" y="2133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1" name="r1-head"/>
          <p:cNvSpPr txBox="1"/>
          <p:nvPr/>
        </p:nvSpPr>
        <p:spPr>
          <a:xfrm>
            <a:off x="7112000" y="2286000"/>
            <a:ext cx="4318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LARGEST ABSOLUTE GAINS BY SEGMENT</a:t>
            </a:r>
            <a:endParaRPr lang="en-US" sz="1000" noProof="1"/>
          </a:p>
        </p:txBody>
      </p:sp>
      <p:sp>
        <p:nvSpPr>
          <p:cNvPr id="12" name="r1-num1"/>
          <p:cNvSpPr txBox="1"/>
          <p:nvPr/>
        </p:nvSpPr>
        <p:spPr>
          <a:xfrm>
            <a:off x="7112000" y="2590800"/>
            <a:ext cx="2540000" cy="508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>
                <a:solidFill>
                  <a:srgbClr val="222520"/>
                </a:solidFill>
                <a:latin typeface="Oranienbaum"/>
                <a:ea typeface="MiSans"/>
              </a:rPr>
              <a:t>$56B</a:t>
            </a:r>
            <a:endParaRPr lang="en-US" sz="2600" noProof="1"/>
          </a:p>
        </p:txBody>
      </p:sp>
      <p:sp>
        <p:nvSpPr>
          <p:cNvPr id="13" name="r1-cap1"/>
          <p:cNvSpPr txBox="1"/>
          <p:nvPr/>
        </p:nvSpPr>
        <p:spPr>
          <a:xfrm>
            <a:off x="8407400" y="2692400"/>
            <a:ext cx="3048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corporate banking, per year</a:t>
            </a:r>
            <a:endParaRPr lang="en-US" sz="1050" noProof="1"/>
          </a:p>
        </p:txBody>
      </p:sp>
      <p:sp>
        <p:nvSpPr>
          <p:cNvPr id="14" name="r1-num2"/>
          <p:cNvSpPr txBox="1"/>
          <p:nvPr/>
        </p:nvSpPr>
        <p:spPr>
          <a:xfrm>
            <a:off x="7112000" y="3124200"/>
            <a:ext cx="2540000" cy="508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2600" noProof="1">
                <a:solidFill>
                  <a:srgbClr val="222520"/>
                </a:solidFill>
                <a:latin typeface="Oranienbaum"/>
                <a:ea typeface="MiSans"/>
              </a:rPr>
              <a:t>$54B</a:t>
            </a:r>
            <a:endParaRPr lang="en-US" sz="2600" noProof="1"/>
          </a:p>
        </p:txBody>
      </p:sp>
      <p:sp>
        <p:nvSpPr>
          <p:cNvPr id="15" name="r1-cap2"/>
          <p:cNvSpPr txBox="1"/>
          <p:nvPr/>
        </p:nvSpPr>
        <p:spPr>
          <a:xfrm>
            <a:off x="8407400" y="3225800"/>
            <a:ext cx="3048000" cy="304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retail banking, per year</a:t>
            </a:r>
            <a:endParaRPr lang="en-US" sz="1050" noProof="1"/>
          </a:p>
        </p:txBody>
      </p:sp>
      <p:sp>
        <p:nvSpPr>
          <p:cNvPr id="16" name="r1-sep"/>
          <p:cNvSpPr/>
          <p:nvPr/>
        </p:nvSpPr>
        <p:spPr>
          <a:xfrm>
            <a:off x="7112000" y="3759200"/>
            <a:ext cx="4318000" cy="127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7" name="r2-rule"/>
          <p:cNvSpPr/>
          <p:nvPr/>
        </p:nvSpPr>
        <p:spPr>
          <a:xfrm>
            <a:off x="7112000" y="3987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8" name="r2-head"/>
          <p:cNvSpPr txBox="1"/>
          <p:nvPr/>
        </p:nvSpPr>
        <p:spPr>
          <a:xfrm>
            <a:off x="7112000" y="4140200"/>
            <a:ext cx="4318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WHAT THAT MEANS FOR A BANK P&amp;L</a:t>
            </a:r>
            <a:endParaRPr lang="en-US" sz="1000" noProof="1"/>
          </a:p>
        </p:txBody>
      </p:sp>
      <p:sp>
        <p:nvSpPr>
          <p:cNvPr id="19" name="r2-body"/>
          <p:cNvSpPr txBox="1"/>
          <p:nvPr/>
        </p:nvSpPr>
        <p:spPr>
          <a:xfrm>
            <a:off x="7112000" y="4419600"/>
            <a:ext cx="44196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Two-thirds of senior digital and analytics leaders at a 2023 McKinsey forum said gen AI will fundamentally change how they do business. The first pilots target productivity because banking economics are under pressure — but the same models can reshape distribution and service models.</a:t>
            </a:r>
            <a:endParaRPr lang="en-US" sz="1150" noProof="1"/>
          </a:p>
        </p:txBody>
      </p:sp>
      <p:sp>
        <p:nvSpPr>
          <p:cNvPr id="20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Source: McKinsey Global Institute,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Capturing the full value of generative AI in banking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(Dec 2023) and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Scaling gen AI in banking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2024).</a:t>
            </a:r>
            <a:endParaRPr lang="en-US" sz="850" noProof="1"/>
          </a:p>
        </p:txBody>
      </p:sp>
      <p:sp>
        <p:nvSpPr>
          <p:cNvPr id="21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03 / 15</a:t>
            </a:r>
            <a:endParaRPr lang="en-US" sz="850" noProof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WHERE THE VALUE CONCENTRATES · FUNCTION MIX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Four Functions Carry About 75% of the Value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8890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Across 63 use cases in 16 business functions, the bulk of generative AI's value sits in four areas — all of them core to banking.</a:t>
            </a:r>
            <a:endParaRPr lang="en-US" sz="1200" noProof="1"/>
          </a:p>
        </p:txBody>
      </p:sp>
      <p:graphicFrame>
        <p:nvGraphicFramePr>
          <p:cNvPr id="6" name="pie"/>
          <p:cNvGraphicFramePr/>
          <p:nvPr/>
        </p:nvGraphicFramePr>
        <p:xfrm>
          <a:off x="660400" y="1905000"/>
          <a:ext cx="6096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ie-center"/>
          <p:cNvSpPr txBox="1"/>
          <p:nvPr/>
        </p:nvSpPr>
        <p:spPr>
          <a:xfrm>
            <a:off x="2946400" y="3632200"/>
            <a:ext cx="1524000" cy="736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2000" b="1" noProof="1">
                <a:solidFill>
                  <a:srgbClr val="000000"/>
                </a:solidFill>
                <a:latin typeface="Liter"/>
                <a:ea typeface="MiSans"/>
              </a:rPr>
              <a:t>≈75%</a:t>
            </a:r>
            <a:endParaRPr lang="en-US" sz="1600" noProof="1"/>
          </a:p>
          <a:p>
            <a:pPr algn="ctr">
              <a:lnSpc>
                <a:spcPct val="120000"/>
              </a:lnSpc>
            </a:pPr>
            <a:r>
              <a:rPr lang="en-US" sz="900" noProof="1">
                <a:solidFill>
                  <a:srgbClr val="000000"/>
                </a:solidFill>
                <a:latin typeface="Liter"/>
                <a:ea typeface="MiSans"/>
              </a:rPr>
              <a:t>OF TOTAL VALUE</a:t>
            </a:r>
            <a:endParaRPr lang="en-US" sz="1600" noProof="1"/>
          </a:p>
        </p:txBody>
      </p:sp>
      <p:sp>
        <p:nvSpPr>
          <p:cNvPr id="8" name="sidebar"/>
          <p:cNvSpPr/>
          <p:nvPr/>
        </p:nvSpPr>
        <p:spPr>
          <a:xfrm>
            <a:off x="7569200" y="1905000"/>
            <a:ext cx="4013200" cy="41910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9" name="sb-head"/>
          <p:cNvSpPr txBox="1"/>
          <p:nvPr/>
        </p:nvSpPr>
        <p:spPr>
          <a:xfrm>
            <a:off x="7924800" y="2184400"/>
            <a:ext cx="3302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THE FOUR PRIORITY FUNCTIONS</a:t>
            </a:r>
            <a:endParaRPr lang="en-US" sz="1000" noProof="1"/>
          </a:p>
        </p:txBody>
      </p:sp>
      <p:sp>
        <p:nvSpPr>
          <p:cNvPr id="10" name="sb-rule1"/>
          <p:cNvSpPr/>
          <p:nvPr/>
        </p:nvSpPr>
        <p:spPr>
          <a:xfrm>
            <a:off x="7924800" y="25908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1" name="sb-t1"/>
          <p:cNvSpPr txBox="1"/>
          <p:nvPr/>
        </p:nvSpPr>
        <p:spPr>
          <a:xfrm>
            <a:off x="7924800" y="2717800"/>
            <a:ext cx="3302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Customer operations</a:t>
            </a:r>
            <a:endParaRPr lang="en-US" sz="1100" noProof="1"/>
          </a:p>
          <a:p>
            <a:pPr algn="l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Chat and voice assistants, agent support, call summarisation.</a:t>
            </a:r>
            <a:endParaRPr lang="en-US" sz="1100" noProof="1"/>
          </a:p>
        </p:txBody>
      </p:sp>
      <p:sp>
        <p:nvSpPr>
          <p:cNvPr id="12" name="sb-rule2"/>
          <p:cNvSpPr/>
          <p:nvPr/>
        </p:nvSpPr>
        <p:spPr>
          <a:xfrm>
            <a:off x="7924800" y="34290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3" name="sb-t2"/>
          <p:cNvSpPr txBox="1"/>
          <p:nvPr/>
        </p:nvSpPr>
        <p:spPr>
          <a:xfrm>
            <a:off x="7924800" y="3556000"/>
            <a:ext cx="3302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Marketing and sales</a:t>
            </a:r>
            <a:endParaRPr lang="en-US" sz="1100" noProof="1"/>
          </a:p>
          <a:p>
            <a:pPr algn="l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Personalised offers, content generation, next-best-action.</a:t>
            </a:r>
            <a:endParaRPr lang="en-US" sz="1100" noProof="1"/>
          </a:p>
        </p:txBody>
      </p:sp>
      <p:sp>
        <p:nvSpPr>
          <p:cNvPr id="14" name="sb-rule3"/>
          <p:cNvSpPr/>
          <p:nvPr/>
        </p:nvSpPr>
        <p:spPr>
          <a:xfrm>
            <a:off x="7924800" y="42672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5" name="sb-t3"/>
          <p:cNvSpPr txBox="1"/>
          <p:nvPr/>
        </p:nvSpPr>
        <p:spPr>
          <a:xfrm>
            <a:off x="7924800" y="4394200"/>
            <a:ext cx="3302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Software engineering</a:t>
            </a:r>
            <a:endParaRPr lang="en-US" sz="1100" noProof="1"/>
          </a:p>
          <a:p>
            <a:pPr algn="l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Code generation, testing, documentation, legacy migration.</a:t>
            </a:r>
            <a:endParaRPr lang="en-US" sz="1100" noProof="1"/>
          </a:p>
        </p:txBody>
      </p:sp>
      <p:sp>
        <p:nvSpPr>
          <p:cNvPr id="16" name="sb-rule4"/>
          <p:cNvSpPr/>
          <p:nvPr/>
        </p:nvSpPr>
        <p:spPr>
          <a:xfrm>
            <a:off x="7924800" y="51054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17" name="sb-t4"/>
          <p:cNvSpPr txBox="1"/>
          <p:nvPr/>
        </p:nvSpPr>
        <p:spPr>
          <a:xfrm>
            <a:off x="7924800" y="5232400"/>
            <a:ext cx="3302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R&amp;D</a:t>
            </a:r>
            <a:endParaRPr lang="en-US" sz="1100" noProof="1"/>
          </a:p>
          <a:p>
            <a:pPr algn="l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Research synthesis, product design, knowledge discovery.</a:t>
            </a:r>
            <a:endParaRPr lang="en-US" sz="1100" noProof="1"/>
          </a:p>
        </p:txBody>
      </p:sp>
      <p:sp>
        <p:nvSpPr>
          <p:cNvPr id="18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Source: McKinsey,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The economic potential of generative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, Jun 2023. Split within the 75% not disclosed by source.</a:t>
            </a:r>
            <a:endParaRPr lang="en-US" sz="850" noProof="1"/>
          </a:p>
        </p:txBody>
      </p:sp>
      <p:sp>
        <p:nvSpPr>
          <p:cNvPr id="19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04 / 15</a:t>
            </a:r>
            <a:endParaRPr lang="en-US" sz="850" noProof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DDE9F6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EUROPEAN ADOPTION · ECB &amp; EBA EVIDENCE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Generative AI Is the Current Wave — and Banks Are Riding It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AI in euro area banking is nothing new — earlier waves built fraud detection and scoring. Generative AI is the present wave, and it is already entering production.</a:t>
            </a:r>
            <a:endParaRPr lang="en-US" sz="1200" noProof="1"/>
          </a:p>
        </p:txBody>
      </p:sp>
      <p:sp>
        <p:nvSpPr>
          <p:cNvPr id="6" name="bars-rule"/>
          <p:cNvSpPr/>
          <p:nvPr/>
        </p:nvSpPr>
        <p:spPr>
          <a:xfrm>
            <a:off x="660400" y="1981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bars-head"/>
          <p:cNvSpPr txBox="1"/>
          <p:nvPr/>
        </p:nvSpPr>
        <p:spPr>
          <a:xfrm>
            <a:off x="660400" y="2133600"/>
            <a:ext cx="5842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SHARE OF SIGNIFICANT EURO AREA BANKS USING AI, BY USE CASE</a:t>
            </a:r>
            <a:endParaRPr lang="en-US" sz="1000" noProof="1"/>
          </a:p>
        </p:txBody>
      </p:sp>
      <p:sp>
        <p:nvSpPr>
          <p:cNvPr id="8" name="bar1-label"/>
          <p:cNvSpPr txBox="1"/>
          <p:nvPr/>
        </p:nvSpPr>
        <p:spPr>
          <a:xfrm>
            <a:off x="660400" y="25400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Fraud &amp; cybercrime detection</a:t>
            </a:r>
            <a:endParaRPr lang="en-US" sz="1050" noProof="1"/>
          </a:p>
        </p:txBody>
      </p:sp>
      <p:sp>
        <p:nvSpPr>
          <p:cNvPr id="9" name="bar1-track"/>
          <p:cNvSpPr/>
          <p:nvPr/>
        </p:nvSpPr>
        <p:spPr>
          <a:xfrm>
            <a:off x="3048000" y="2540000"/>
            <a:ext cx="3302000" cy="3302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0" name="bar1-fill"/>
          <p:cNvSpPr/>
          <p:nvPr/>
        </p:nvSpPr>
        <p:spPr>
          <a:xfrm>
            <a:off x="3048000" y="2540000"/>
            <a:ext cx="1816100" cy="330200"/>
          </a:xfrm>
          <a:prstGeom prst="rect">
            <a:avLst/>
          </a:prstGeom>
          <a:solidFill>
            <a:srgbClr val="5493D3"/>
          </a:solidFill>
          <a:ln>
            <a:noFill/>
          </a:ln>
        </p:spPr>
      </p:sp>
      <p:sp>
        <p:nvSpPr>
          <p:cNvPr id="11" name="bar1-val"/>
          <p:cNvSpPr txBox="1"/>
          <p:nvPr/>
        </p:nvSpPr>
        <p:spPr>
          <a:xfrm>
            <a:off x="6426200" y="2540000"/>
            <a:ext cx="1143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≥50%</a:t>
            </a:r>
            <a:endParaRPr lang="en-US" sz="1100" noProof="1"/>
          </a:p>
        </p:txBody>
      </p:sp>
      <p:sp>
        <p:nvSpPr>
          <p:cNvPr id="12" name="bar2-label"/>
          <p:cNvSpPr txBox="1"/>
          <p:nvPr/>
        </p:nvSpPr>
        <p:spPr>
          <a:xfrm>
            <a:off x="660400" y="30480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Marketing</a:t>
            </a:r>
            <a:endParaRPr lang="en-US" sz="1050" noProof="1"/>
          </a:p>
        </p:txBody>
      </p:sp>
      <p:sp>
        <p:nvSpPr>
          <p:cNvPr id="13" name="bar2-track"/>
          <p:cNvSpPr/>
          <p:nvPr/>
        </p:nvSpPr>
        <p:spPr>
          <a:xfrm>
            <a:off x="3048000" y="3048000"/>
            <a:ext cx="3302000" cy="3302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4" name="bar2-fill"/>
          <p:cNvSpPr/>
          <p:nvPr/>
        </p:nvSpPr>
        <p:spPr>
          <a:xfrm>
            <a:off x="3048000" y="3048000"/>
            <a:ext cx="1651000" cy="330200"/>
          </a:xfrm>
          <a:prstGeom prst="rect">
            <a:avLst/>
          </a:prstGeom>
          <a:solidFill>
            <a:srgbClr val="76A9DC"/>
          </a:solidFill>
          <a:ln>
            <a:noFill/>
          </a:ln>
        </p:spPr>
      </p:sp>
      <p:sp>
        <p:nvSpPr>
          <p:cNvPr id="15" name="bar2-val"/>
          <p:cNvSpPr txBox="1"/>
          <p:nvPr/>
        </p:nvSpPr>
        <p:spPr>
          <a:xfrm>
            <a:off x="6426200" y="3048000"/>
            <a:ext cx="1143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~50%</a:t>
            </a:r>
            <a:endParaRPr lang="en-US" sz="1100" noProof="1"/>
          </a:p>
        </p:txBody>
      </p:sp>
      <p:sp>
        <p:nvSpPr>
          <p:cNvPr id="16" name="bar3-label"/>
          <p:cNvSpPr txBox="1"/>
          <p:nvPr/>
        </p:nvSpPr>
        <p:spPr>
          <a:xfrm>
            <a:off x="660400" y="35560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Chatbots</a:t>
            </a:r>
            <a:endParaRPr lang="en-US" sz="1050" noProof="1"/>
          </a:p>
        </p:txBody>
      </p:sp>
      <p:sp>
        <p:nvSpPr>
          <p:cNvPr id="17" name="bar3-track"/>
          <p:cNvSpPr/>
          <p:nvPr/>
        </p:nvSpPr>
        <p:spPr>
          <a:xfrm>
            <a:off x="3048000" y="3556000"/>
            <a:ext cx="3302000" cy="3302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18" name="bar3-fill"/>
          <p:cNvSpPr/>
          <p:nvPr/>
        </p:nvSpPr>
        <p:spPr>
          <a:xfrm>
            <a:off x="3048000" y="3556000"/>
            <a:ext cx="1320800" cy="330200"/>
          </a:xfrm>
          <a:prstGeom prst="rect">
            <a:avLst/>
          </a:prstGeom>
          <a:solidFill>
            <a:srgbClr val="98BEE5"/>
          </a:solidFill>
          <a:ln>
            <a:noFill/>
          </a:ln>
        </p:spPr>
      </p:sp>
      <p:sp>
        <p:nvSpPr>
          <p:cNvPr id="19" name="bar3-val"/>
          <p:cNvSpPr txBox="1"/>
          <p:nvPr/>
        </p:nvSpPr>
        <p:spPr>
          <a:xfrm>
            <a:off x="6426200" y="3556000"/>
            <a:ext cx="1143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40%</a:t>
            </a:r>
            <a:endParaRPr lang="en-US" sz="1100" noProof="1"/>
          </a:p>
        </p:txBody>
      </p:sp>
      <p:sp>
        <p:nvSpPr>
          <p:cNvPr id="20" name="bar4-label"/>
          <p:cNvSpPr txBox="1"/>
          <p:nvPr/>
        </p:nvSpPr>
        <p:spPr>
          <a:xfrm>
            <a:off x="660400" y="4064000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Credit scoring</a:t>
            </a:r>
            <a:endParaRPr lang="en-US" sz="1050" noProof="1"/>
          </a:p>
        </p:txBody>
      </p:sp>
      <p:sp>
        <p:nvSpPr>
          <p:cNvPr id="21" name="bar4-track"/>
          <p:cNvSpPr/>
          <p:nvPr/>
        </p:nvSpPr>
        <p:spPr>
          <a:xfrm>
            <a:off x="3048000" y="4064000"/>
            <a:ext cx="3302000" cy="330200"/>
          </a:xfrm>
          <a:prstGeom prst="rect">
            <a:avLst/>
          </a:prstGeom>
          <a:solidFill>
            <a:srgbClr val="CCDFF2"/>
          </a:solidFill>
          <a:ln>
            <a:noFill/>
          </a:ln>
        </p:spPr>
      </p:sp>
      <p:sp>
        <p:nvSpPr>
          <p:cNvPr id="22" name="bar4-fill"/>
          <p:cNvSpPr/>
          <p:nvPr/>
        </p:nvSpPr>
        <p:spPr>
          <a:xfrm>
            <a:off x="3048000" y="4064000"/>
            <a:ext cx="990600" cy="330200"/>
          </a:xfrm>
          <a:prstGeom prst="rect">
            <a:avLst/>
          </a:prstGeom>
          <a:solidFill>
            <a:srgbClr val="A7CDF2"/>
          </a:solidFill>
          <a:ln>
            <a:noFill/>
          </a:ln>
        </p:spPr>
      </p:sp>
      <p:sp>
        <p:nvSpPr>
          <p:cNvPr id="23" name="bar4-val"/>
          <p:cNvSpPr txBox="1"/>
          <p:nvPr/>
        </p:nvSpPr>
        <p:spPr>
          <a:xfrm>
            <a:off x="6426200" y="4064000"/>
            <a:ext cx="1143000" cy="330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lang="en-US" sz="1100" b="1" noProof="1">
                <a:solidFill>
                  <a:srgbClr val="222520"/>
                </a:solidFill>
                <a:latin typeface="Liter"/>
                <a:ea typeface="MiSans"/>
              </a:rPr>
              <a:t>30%</a:t>
            </a:r>
            <a:endParaRPr lang="en-US" sz="1100" noProof="1"/>
          </a:p>
        </p:txBody>
      </p:sp>
      <p:sp>
        <p:nvSpPr>
          <p:cNvPr id="24" name="bars-note"/>
          <p:cNvSpPr txBox="1"/>
          <p:nvPr/>
        </p:nvSpPr>
        <p:spPr>
          <a:xfrm>
            <a:off x="660400" y="4597400"/>
            <a:ext cx="6350000" cy="381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Values as stated by the ECB ("&gt;more than half", "around 50%"), significant institutions, 2025 observations. Bars scaled to 100% track.</a:t>
            </a:r>
            <a:endParaRPr lang="en-US" sz="850" noProof="1"/>
          </a:p>
        </p:txBody>
      </p:sp>
      <p:sp>
        <p:nvSpPr>
          <p:cNvPr id="25" name="sep-v"/>
          <p:cNvSpPr/>
          <p:nvPr/>
        </p:nvSpPr>
        <p:spPr>
          <a:xfrm>
            <a:off x="7874000" y="1981200"/>
            <a:ext cx="12700" cy="381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26" name="s1-rule"/>
          <p:cNvSpPr/>
          <p:nvPr/>
        </p:nvSpPr>
        <p:spPr>
          <a:xfrm>
            <a:off x="8229600" y="1981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7" name="s1-num"/>
          <p:cNvSpPr txBox="1"/>
          <p:nvPr/>
        </p:nvSpPr>
        <p:spPr>
          <a:xfrm>
            <a:off x="8229600" y="2159000"/>
            <a:ext cx="3302000" cy="55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noProof="1">
                <a:solidFill>
                  <a:srgbClr val="222520"/>
                </a:solidFill>
                <a:latin typeface="Oranienbaum"/>
                <a:ea typeface="MiSans"/>
              </a:rPr>
              <a:t>~90%</a:t>
            </a:r>
            <a:endParaRPr lang="en-US" sz="3200" noProof="1"/>
          </a:p>
        </p:txBody>
      </p:sp>
      <p:sp>
        <p:nvSpPr>
          <p:cNvPr id="28" name="s1-cap"/>
          <p:cNvSpPr txBox="1"/>
          <p:nvPr/>
        </p:nvSpPr>
        <p:spPr>
          <a:xfrm>
            <a:off x="8229600" y="2768600"/>
            <a:ext cx="32512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of significant euro area banks already use AI technologies (ECB, 2025 data).</a:t>
            </a:r>
            <a:endParaRPr lang="en-US" sz="1050" noProof="1"/>
          </a:p>
        </p:txBody>
      </p:sp>
      <p:sp>
        <p:nvSpPr>
          <p:cNvPr id="29" name="s2-rule"/>
          <p:cNvSpPr/>
          <p:nvPr/>
        </p:nvSpPr>
        <p:spPr>
          <a:xfrm>
            <a:off x="8229600" y="3403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30" name="s2-num"/>
          <p:cNvSpPr txBox="1"/>
          <p:nvPr/>
        </p:nvSpPr>
        <p:spPr>
          <a:xfrm>
            <a:off x="8229600" y="3581400"/>
            <a:ext cx="3302000" cy="55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noProof="1">
                <a:solidFill>
                  <a:srgbClr val="222520"/>
                </a:solidFill>
                <a:latin typeface="Oranienbaum"/>
                <a:ea typeface="MiSans"/>
              </a:rPr>
              <a:t>~40%</a:t>
            </a:r>
            <a:endParaRPr lang="en-US" sz="3200" noProof="1"/>
          </a:p>
        </p:txBody>
      </p:sp>
      <p:sp>
        <p:nvSpPr>
          <p:cNvPr id="31" name="s2-cap"/>
          <p:cNvSpPr txBox="1"/>
          <p:nvPr/>
        </p:nvSpPr>
        <p:spPr>
          <a:xfrm>
            <a:off x="8229600" y="4191000"/>
            <a:ext cx="32512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of EU banks already use general-purpose AI — led by customer support and internal processes (EBA RAQ, autumn 2024).</a:t>
            </a:r>
            <a:endParaRPr lang="en-US" sz="1050" noProof="1"/>
          </a:p>
        </p:txBody>
      </p:sp>
      <p:sp>
        <p:nvSpPr>
          <p:cNvPr id="32" name="s3-rule"/>
          <p:cNvSpPr/>
          <p:nvPr/>
        </p:nvSpPr>
        <p:spPr>
          <a:xfrm>
            <a:off x="8229600" y="4876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33" name="s3-num"/>
          <p:cNvSpPr txBox="1"/>
          <p:nvPr/>
        </p:nvSpPr>
        <p:spPr>
          <a:xfrm>
            <a:off x="8229600" y="5054600"/>
            <a:ext cx="3302000" cy="55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200" noProof="1">
                <a:solidFill>
                  <a:srgbClr val="222520"/>
                </a:solidFill>
                <a:latin typeface="Oranienbaum"/>
                <a:ea typeface="MiSans"/>
              </a:rPr>
              <a:t>55%</a:t>
            </a:r>
            <a:endParaRPr lang="en-US" sz="3200" noProof="1"/>
          </a:p>
        </p:txBody>
      </p:sp>
      <p:sp>
        <p:nvSpPr>
          <p:cNvPr id="34" name="s3-cap"/>
          <p:cNvSpPr txBox="1"/>
          <p:nvPr/>
        </p:nvSpPr>
        <p:spPr>
          <a:xfrm>
            <a:off x="8229600" y="5664200"/>
            <a:ext cx="32512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050" noProof="1">
                <a:solidFill>
                  <a:srgbClr val="222520"/>
                </a:solidFill>
                <a:latin typeface="Liter"/>
                <a:ea typeface="MiSans"/>
              </a:rPr>
              <a:t>of surveyed banks use GPAI or agentic AI in consumer-facing processes (EBA sample, 2025).</a:t>
            </a:r>
            <a:endParaRPr lang="en-US" sz="1050" noProof="1"/>
          </a:p>
        </p:txBody>
      </p:sp>
      <p:sp>
        <p:nvSpPr>
          <p:cNvPr id="35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Sources: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ECB, "AI and the euro area economy"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2026);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2025).</a:t>
            </a:r>
            <a:endParaRPr lang="en-US" sz="850" noProof="1"/>
          </a:p>
        </p:txBody>
      </p:sp>
      <p:sp>
        <p:nvSpPr>
          <p:cNvPr id="36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05 / 15</a:t>
            </a:r>
            <a:endParaRPr lang="en-US" sz="850" noProof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eld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3" name="echo-top"/>
          <p:cNvSpPr txBox="1"/>
          <p:nvPr/>
        </p:nvSpPr>
        <p:spPr>
          <a:xfrm>
            <a:off x="508000" y="-711200"/>
            <a:ext cx="11176000" cy="165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9600" noProof="1">
                <a:solidFill>
                  <a:srgbClr val="FFD951"/>
                </a:solidFill>
                <a:latin typeface="Oranienbaum"/>
                <a:ea typeface="MiSans"/>
              </a:rPr>
              <a:t>USE CASES</a:t>
            </a:r>
            <a:endParaRPr lang="en-US" sz="9600" noProof="1"/>
          </a:p>
        </p:txBody>
      </p:sp>
      <p:sp>
        <p:nvSpPr>
          <p:cNvPr id="4" name="echo-bottom"/>
          <p:cNvSpPr txBox="1"/>
          <p:nvPr/>
        </p:nvSpPr>
        <p:spPr>
          <a:xfrm>
            <a:off x="508000" y="5969000"/>
            <a:ext cx="11176000" cy="1651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9600" noProof="1">
                <a:solidFill>
                  <a:srgbClr val="FFD951"/>
                </a:solidFill>
                <a:latin typeface="Oranienbaum"/>
                <a:ea typeface="MiSans"/>
              </a:rPr>
              <a:t>USE CASES</a:t>
            </a:r>
            <a:endParaRPr lang="en-US" sz="9600" noProof="1"/>
          </a:p>
        </p:txBody>
      </p:sp>
      <p:sp>
        <p:nvSpPr>
          <p:cNvPr id="5" name="divider-kicker"/>
          <p:cNvSpPr txBox="1"/>
          <p:nvPr/>
        </p:nvSpPr>
        <p:spPr>
          <a:xfrm>
            <a:off x="3556000" y="21590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ctr"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SECTION · WHERE GENERATIVE AI WORKS</a:t>
            </a:r>
            <a:endParaRPr lang="en-US" sz="1000" noProof="1"/>
          </a:p>
        </p:txBody>
      </p:sp>
      <p:sp>
        <p:nvSpPr>
          <p:cNvPr id="6" name="divider-statement"/>
          <p:cNvSpPr txBox="1"/>
          <p:nvPr/>
        </p:nvSpPr>
        <p:spPr>
          <a:xfrm>
            <a:off x="2159000" y="2489200"/>
            <a:ext cx="7874000" cy="177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lang="en-US" sz="3000" noProof="1">
                <a:solidFill>
                  <a:srgbClr val="222520"/>
                </a:solidFill>
                <a:latin typeface="Oranienbaum"/>
                <a:ea typeface="MiSans"/>
              </a:rPr>
              <a:t>Three domains already deliver measurable value in production: customer operations, software engineering, and risk &amp; compliance.</a:t>
            </a:r>
            <a:endParaRPr lang="en-US" sz="3000" noProof="1"/>
          </a:p>
        </p:txBody>
      </p:sp>
      <p:sp>
        <p:nvSpPr>
          <p:cNvPr id="7" name="divider-rule"/>
          <p:cNvSpPr/>
          <p:nvPr/>
        </p:nvSpPr>
        <p:spPr>
          <a:xfrm>
            <a:off x="5930900" y="4470400"/>
            <a:ext cx="3302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8" name="divider-sub"/>
          <p:cNvSpPr txBox="1"/>
          <p:nvPr/>
        </p:nvSpPr>
        <p:spPr>
          <a:xfrm>
            <a:off x="3048000" y="4699000"/>
            <a:ext cx="6096000" cy="558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What follows is grounded in use cases the EBA actually observes in EU banks — not a vendor wish list.</a:t>
            </a:r>
            <a:endParaRPr lang="en-US" sz="1100" noProof="1"/>
          </a:p>
        </p:txBody>
      </p:sp>
      <p:sp>
        <p:nvSpPr>
          <p:cNvPr id="9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222520"/>
                </a:solidFill>
                <a:latin typeface="Liter"/>
                <a:ea typeface="MiSans"/>
              </a:rPr>
              <a:t>06 / 15</a:t>
            </a:r>
            <a:endParaRPr lang="en-US" sz="850" noProof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USE CASE 01 · CUSTOMER OPERATIONS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Customer Support Is the First Production Beachhead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Customer-facing and internal support is where EU banks deploy general-purpose AI most — because volumes are high, text-heavy, and quality is measurable.</a:t>
            </a:r>
            <a:endParaRPr lang="en-US" sz="1200" noProof="1"/>
          </a:p>
        </p:txBody>
      </p:sp>
      <p:sp>
        <p:nvSpPr>
          <p:cNvPr id="6" name="c1-rule"/>
          <p:cNvSpPr/>
          <p:nvPr/>
        </p:nvSpPr>
        <p:spPr>
          <a:xfrm>
            <a:off x="6604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c1-head"/>
          <p:cNvSpPr txBox="1"/>
          <p:nvPr/>
        </p:nvSpPr>
        <p:spPr>
          <a:xfrm>
            <a:off x="660400" y="2209800"/>
            <a:ext cx="4826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VIRTUAL ASSISTANTS &amp; CHATBOTS</a:t>
            </a:r>
            <a:endParaRPr lang="en-US" sz="1000" noProof="1"/>
          </a:p>
        </p:txBody>
      </p:sp>
      <p:sp>
        <p:nvSpPr>
          <p:cNvPr id="8" name="c1-body"/>
          <p:cNvSpPr txBox="1"/>
          <p:nvPr/>
        </p:nvSpPr>
        <p:spPr>
          <a:xfrm>
            <a:off x="660400" y="2489200"/>
            <a:ext cx="48768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Gen AI assistants resolve customer queries and answer employees' questions on internal policies and procedures. ECB data show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40% of significant banks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already run chatbots; digital and voice assistants are among the most common GPAI uses the EBA observes.</a:t>
            </a:r>
            <a:endParaRPr lang="en-US" sz="1150" noProof="1"/>
          </a:p>
        </p:txBody>
      </p:sp>
      <p:sp>
        <p:nvSpPr>
          <p:cNvPr id="9" name="c2-rule"/>
          <p:cNvSpPr/>
          <p:nvPr/>
        </p:nvSpPr>
        <p:spPr>
          <a:xfrm>
            <a:off x="660400" y="3759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0" name="c2-head"/>
          <p:cNvSpPr txBox="1"/>
          <p:nvPr/>
        </p:nvSpPr>
        <p:spPr>
          <a:xfrm>
            <a:off x="660400" y="3911600"/>
            <a:ext cx="4826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AGENT ASSIST &amp; CALL SUMMARISATION</a:t>
            </a:r>
            <a:endParaRPr lang="en-US" sz="1000" noProof="1"/>
          </a:p>
        </p:txBody>
      </p:sp>
      <p:sp>
        <p:nvSpPr>
          <p:cNvPr id="11" name="c2-body"/>
          <p:cNvSpPr txBox="1"/>
          <p:nvPr/>
        </p:nvSpPr>
        <p:spPr>
          <a:xfrm>
            <a:off x="660400" y="4191000"/>
            <a:ext cx="4876800" cy="10668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Models transcribe and summarise contact-centre audio, assess interaction quality, and draft next-best responses for operators. The EBA lists call-centre transcription and agent assistance among the GPAI uses reaching significant adoption.</a:t>
            </a:r>
            <a:endParaRPr lang="en-US" sz="1150" noProof="1"/>
          </a:p>
        </p:txBody>
      </p:sp>
      <p:sp>
        <p:nvSpPr>
          <p:cNvPr id="12" name="c3-rule"/>
          <p:cNvSpPr/>
          <p:nvPr/>
        </p:nvSpPr>
        <p:spPr>
          <a:xfrm>
            <a:off x="660400" y="54610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3" name="c3-head"/>
          <p:cNvSpPr txBox="1"/>
          <p:nvPr/>
        </p:nvSpPr>
        <p:spPr>
          <a:xfrm>
            <a:off x="660400" y="5613400"/>
            <a:ext cx="4826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SELF-SERVICE GUIDANCE</a:t>
            </a:r>
            <a:endParaRPr lang="en-US" sz="1000" noProof="1"/>
          </a:p>
        </p:txBody>
      </p:sp>
      <p:sp>
        <p:nvSpPr>
          <p:cNvPr id="14" name="c3-body"/>
          <p:cNvSpPr txBox="1"/>
          <p:nvPr/>
        </p:nvSpPr>
        <p:spPr>
          <a:xfrm>
            <a:off x="660400" y="5892800"/>
            <a:ext cx="4876800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Automated guidance and financial-education tools (FAQs, Q&amp;As) let customers self-serve routine digital actions.</a:t>
            </a:r>
            <a:endParaRPr lang="en-US" sz="1150" noProof="1"/>
          </a:p>
        </p:txBody>
      </p:sp>
      <p:sp>
        <p:nvSpPr>
          <p:cNvPr id="15" name="sep-v"/>
          <p:cNvSpPr/>
          <p:nvPr/>
        </p:nvSpPr>
        <p:spPr>
          <a:xfrm>
            <a:off x="6096000" y="2057400"/>
            <a:ext cx="12700" cy="41910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6" name="m1-rule"/>
          <p:cNvSpPr/>
          <p:nvPr/>
        </p:nvSpPr>
        <p:spPr>
          <a:xfrm>
            <a:off x="65024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7" name="m1-head"/>
          <p:cNvSpPr txBox="1"/>
          <p:nvPr/>
        </p:nvSpPr>
        <p:spPr>
          <a:xfrm>
            <a:off x="6502400" y="2209800"/>
            <a:ext cx="50292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WHY THIS DOMAIN FIRST</a:t>
            </a:r>
            <a:endParaRPr lang="en-US" sz="1000" noProof="1"/>
          </a:p>
        </p:txBody>
      </p:sp>
      <p:sp>
        <p:nvSpPr>
          <p:cNvPr id="18" name="m1-body"/>
          <p:cNvSpPr txBox="1"/>
          <p:nvPr/>
        </p:nvSpPr>
        <p:spPr>
          <a:xfrm>
            <a:off x="6502400" y="2489200"/>
            <a:ext cx="5029200" cy="1117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Measurable quality.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Resolution rate, handle time and customer satisfaction give a clean before/after read — rare for AI projects.</a:t>
            </a:r>
            <a:endParaRPr lang="en-US" sz="1150" noProof="1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Contained risk.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Queries sit outside regulated decision-making, so early deployments rarely trigger high-risk obligations.</a:t>
            </a:r>
            <a:endParaRPr lang="en-US" sz="1150" noProof="1"/>
          </a:p>
        </p:txBody>
      </p:sp>
      <p:sp>
        <p:nvSpPr>
          <p:cNvPr id="19" name="m2-rule"/>
          <p:cNvSpPr/>
          <p:nvPr/>
        </p:nvSpPr>
        <p:spPr>
          <a:xfrm>
            <a:off x="6502400" y="38100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0" name="m2-head"/>
          <p:cNvSpPr txBox="1"/>
          <p:nvPr/>
        </p:nvSpPr>
        <p:spPr>
          <a:xfrm>
            <a:off x="6502400" y="3962400"/>
            <a:ext cx="50292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WHAT THE SUPERVISORS SEE</a:t>
            </a:r>
            <a:endParaRPr lang="en-US" sz="1000" noProof="1"/>
          </a:p>
        </p:txBody>
      </p:sp>
      <p:sp>
        <p:nvSpPr>
          <p:cNvPr id="21" name="m2-body"/>
          <p:cNvSpPr txBox="1"/>
          <p:nvPr/>
        </p:nvSpPr>
        <p:spPr>
          <a:xfrm>
            <a:off x="6502400" y="4241800"/>
            <a:ext cx="5029200" cy="1219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EBA's most common consumer-facing GPAI uses include assisting service agents, automating information for self-service, and voicebot assistants. Fraud detection and notification to customers is also high on the list.</a:t>
            </a:r>
            <a:endParaRPr lang="en-US" sz="1150" noProof="1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Around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10% of EU banks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are still testing GPAI in further areas such as AML and client profiling before production use.</a:t>
            </a:r>
            <a:endParaRPr lang="en-US" sz="1150" noProof="1"/>
          </a:p>
        </p:txBody>
      </p:sp>
      <p:sp>
        <p:nvSpPr>
          <p:cNvPr id="22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Sources: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ECB speech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2026).</a:t>
            </a:r>
            <a:endParaRPr lang="en-US" sz="850" noProof="1"/>
          </a:p>
        </p:txBody>
      </p:sp>
      <p:sp>
        <p:nvSpPr>
          <p:cNvPr id="23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07 / 15</a:t>
            </a:r>
            <a:endParaRPr lang="en-US" sz="850" noProof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USE CASE 02 · SOFTWARE ENGINEERING &amp; IT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Your Own Developers Are the Fastest Payback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Coding assistance is a leading GPAI use case in EU banks — and it compounds: faster delivery accelerates every other AI initiative on the roadmap.</a:t>
            </a:r>
            <a:endParaRPr lang="en-US" sz="1200" noProof="1"/>
          </a:p>
        </p:txBody>
      </p:sp>
      <p:sp>
        <p:nvSpPr>
          <p:cNvPr id="6" name="c1-rule"/>
          <p:cNvSpPr/>
          <p:nvPr/>
        </p:nvSpPr>
        <p:spPr>
          <a:xfrm>
            <a:off x="6604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c1-head"/>
          <p:cNvSpPr txBox="1"/>
          <p:nvPr/>
        </p:nvSpPr>
        <p:spPr>
          <a:xfrm>
            <a:off x="660400" y="2209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CODE GENERATION &amp; REVIEW</a:t>
            </a:r>
            <a:endParaRPr lang="en-US" sz="1000" noProof="1"/>
          </a:p>
        </p:txBody>
      </p:sp>
      <p:sp>
        <p:nvSpPr>
          <p:cNvPr id="8" name="c1-body"/>
          <p:cNvSpPr txBox="1"/>
          <p:nvPr/>
        </p:nvSpPr>
        <p:spPr>
          <a:xfrm>
            <a:off x="660400" y="2489200"/>
            <a:ext cx="49530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EBA observes banks using GPAI to generate new code from natural language, detect errors, and support testing — concentrated in technology and operations units.</a:t>
            </a:r>
            <a:endParaRPr lang="en-US" sz="1150" noProof="1"/>
          </a:p>
        </p:txBody>
      </p:sp>
      <p:sp>
        <p:nvSpPr>
          <p:cNvPr id="9" name="c2-rule"/>
          <p:cNvSpPr/>
          <p:nvPr/>
        </p:nvSpPr>
        <p:spPr>
          <a:xfrm>
            <a:off x="660400" y="36576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0" name="c2-head"/>
          <p:cNvSpPr txBox="1"/>
          <p:nvPr/>
        </p:nvSpPr>
        <p:spPr>
          <a:xfrm>
            <a:off x="660400" y="38100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LEGACY MODERNISATION</a:t>
            </a:r>
            <a:endParaRPr lang="en-US" sz="1000" noProof="1"/>
          </a:p>
        </p:txBody>
      </p:sp>
      <p:sp>
        <p:nvSpPr>
          <p:cNvPr id="11" name="c2-body"/>
          <p:cNvSpPr txBox="1"/>
          <p:nvPr/>
        </p:nvSpPr>
        <p:spPr>
          <a:xfrm>
            <a:off x="660400" y="4089400"/>
            <a:ext cx="4953000" cy="9652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Converting code between languages and helping migrate legacy systems — a structural problem in European core banking estates — is an explicit GPAI use case in the EBA's survey.</a:t>
            </a:r>
            <a:endParaRPr lang="en-US" sz="1150" noProof="1"/>
          </a:p>
        </p:txBody>
      </p:sp>
      <p:sp>
        <p:nvSpPr>
          <p:cNvPr id="12" name="c3-rule"/>
          <p:cNvSpPr/>
          <p:nvPr/>
        </p:nvSpPr>
        <p:spPr>
          <a:xfrm>
            <a:off x="660400" y="5257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3" name="c3-head"/>
          <p:cNvSpPr txBox="1"/>
          <p:nvPr/>
        </p:nvSpPr>
        <p:spPr>
          <a:xfrm>
            <a:off x="660400" y="54102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DOCUMENTATION &amp; KNOWLEDGE</a:t>
            </a:r>
            <a:endParaRPr lang="en-US" sz="1000" noProof="1"/>
          </a:p>
        </p:txBody>
      </p:sp>
      <p:sp>
        <p:nvSpPr>
          <p:cNvPr id="14" name="c3-body"/>
          <p:cNvSpPr txBox="1"/>
          <p:nvPr/>
        </p:nvSpPr>
        <p:spPr>
          <a:xfrm>
            <a:off x="660400" y="5689600"/>
            <a:ext cx="4953000" cy="660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Summarising technical documentation, drafting runbooks and meeting minutes, and improving internal IT applications.</a:t>
            </a:r>
            <a:endParaRPr lang="en-US" sz="1150" noProof="1"/>
          </a:p>
        </p:txBody>
      </p:sp>
      <p:sp>
        <p:nvSpPr>
          <p:cNvPr id="15" name="sep-v"/>
          <p:cNvSpPr/>
          <p:nvPr/>
        </p:nvSpPr>
        <p:spPr>
          <a:xfrm>
            <a:off x="6223000" y="2057400"/>
            <a:ext cx="12700" cy="41910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6" name="m1-rule"/>
          <p:cNvSpPr/>
          <p:nvPr/>
        </p:nvSpPr>
        <p:spPr>
          <a:xfrm>
            <a:off x="66294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7" name="m1-head"/>
          <p:cNvSpPr txBox="1"/>
          <p:nvPr/>
        </p:nvSpPr>
        <p:spPr>
          <a:xfrm>
            <a:off x="6629400" y="2209800"/>
            <a:ext cx="49022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WHY TECHNOLOGY DIRECTORS LEAD HERE</a:t>
            </a:r>
            <a:endParaRPr lang="en-US" sz="1000" noProof="1"/>
          </a:p>
        </p:txBody>
      </p:sp>
      <p:sp>
        <p:nvSpPr>
          <p:cNvPr id="18" name="m1-body"/>
          <p:cNvSpPr txBox="1"/>
          <p:nvPr/>
        </p:nvSpPr>
        <p:spPr>
          <a:xfrm>
            <a:off x="6629400" y="2489200"/>
            <a:ext cx="4902200" cy="1168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Data stays inside.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Coding assistants can run against internal repositories under your own access controls — no customer data leaves the perimeter.</a:t>
            </a:r>
            <a:endParaRPr lang="en-US" sz="1150" noProof="1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Skills transfer.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The same platform, guardrails and prompt discipline built for developers become the template for every other domain.</a:t>
            </a:r>
            <a:endParaRPr lang="en-US" sz="1150" noProof="1"/>
          </a:p>
        </p:txBody>
      </p:sp>
      <p:sp>
        <p:nvSpPr>
          <p:cNvPr id="19" name="m2-rule"/>
          <p:cNvSpPr/>
          <p:nvPr/>
        </p:nvSpPr>
        <p:spPr>
          <a:xfrm>
            <a:off x="6629400" y="38608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0" name="m2-head"/>
          <p:cNvSpPr txBox="1"/>
          <p:nvPr/>
        </p:nvSpPr>
        <p:spPr>
          <a:xfrm>
            <a:off x="6629400" y="4013200"/>
            <a:ext cx="49022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INVESTMENT CONTEXT</a:t>
            </a:r>
            <a:endParaRPr lang="en-US" sz="1000" noProof="1"/>
          </a:p>
        </p:txBody>
      </p:sp>
      <p:sp>
        <p:nvSpPr>
          <p:cNvPr id="21" name="m2-num"/>
          <p:cNvSpPr txBox="1"/>
          <p:nvPr/>
        </p:nvSpPr>
        <p:spPr>
          <a:xfrm>
            <a:off x="6629400" y="4318000"/>
            <a:ext cx="2540000" cy="558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lang="en-US" sz="3000" noProof="1">
                <a:solidFill>
                  <a:srgbClr val="222520"/>
                </a:solidFill>
                <a:latin typeface="Oranienbaum"/>
                <a:ea typeface="MiSans"/>
              </a:rPr>
              <a:t>&gt;€4B</a:t>
            </a:r>
            <a:endParaRPr lang="en-US" sz="3000" noProof="1"/>
          </a:p>
        </p:txBody>
      </p:sp>
      <p:sp>
        <p:nvSpPr>
          <p:cNvPr id="22" name="m2-cap"/>
          <p:cNvSpPr txBox="1"/>
          <p:nvPr/>
        </p:nvSpPr>
        <p:spPr>
          <a:xfrm>
            <a:off x="6629400" y="4927600"/>
            <a:ext cx="4902200" cy="762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00" noProof="1">
                <a:solidFill>
                  <a:srgbClr val="222520"/>
                </a:solidFill>
                <a:latin typeface="Liter"/>
                <a:ea typeface="MiSans"/>
              </a:rPr>
              <a:t>Realised 2025 investment in digital technologies (incl. AI) by significant euro area banks in aggregate — ~1.3% of total tangible assets (ECB). Banks build in-house where AI touches proprietary knowledge such as credit scoring and customer analytics.</a:t>
            </a:r>
            <a:endParaRPr lang="en-US" sz="1100" noProof="1"/>
          </a:p>
        </p:txBody>
      </p:sp>
      <p:sp>
        <p:nvSpPr>
          <p:cNvPr id="23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Sources: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3"/>
              </a:rPr>
              <a:t>ECB speech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(Mar 2026).</a:t>
            </a:r>
            <a:endParaRPr lang="en-US" sz="850" noProof="1"/>
          </a:p>
        </p:txBody>
      </p:sp>
      <p:sp>
        <p:nvSpPr>
          <p:cNvPr id="24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08 / 15</a:t>
            </a:r>
            <a:endParaRPr lang="en-US" sz="850" noProof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t"/>
          <p:cNvSpPr/>
          <p:nvPr/>
        </p:nvSpPr>
        <p:spPr>
          <a:xfrm>
            <a:off x="228600" y="228600"/>
            <a:ext cx="11734800" cy="6400800"/>
          </a:xfrm>
          <a:prstGeom prst="rect">
            <a:avLst/>
          </a:prstGeom>
          <a:solidFill>
            <a:srgbClr val="FAF7F0"/>
          </a:solidFill>
          <a:ln>
            <a:noFill/>
          </a:ln>
        </p:spPr>
      </p:sp>
      <p:sp>
        <p:nvSpPr>
          <p:cNvPr id="3" name="kicker"/>
          <p:cNvSpPr txBox="1"/>
          <p:nvPr/>
        </p:nvSpPr>
        <p:spPr>
          <a:xfrm>
            <a:off x="660400" y="533400"/>
            <a:ext cx="7620000" cy="1778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FFC907"/>
                </a:solidFill>
                <a:latin typeface="Liter"/>
                <a:ea typeface="MiSans"/>
              </a:rPr>
              <a:t>USE CASE 03 · RISK, COMPLIANCE &amp; LEGAL</a:t>
            </a:r>
            <a:endParaRPr lang="en-US" sz="1000" noProof="1"/>
          </a:p>
        </p:txBody>
      </p:sp>
      <p:sp>
        <p:nvSpPr>
          <p:cNvPr id="4" name="title"/>
          <p:cNvSpPr txBox="1"/>
          <p:nvPr/>
        </p:nvSpPr>
        <p:spPr>
          <a:xfrm>
            <a:off x="660400" y="762000"/>
            <a:ext cx="9906000" cy="584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 anchor="t"/>
          <a:lstStyle/>
          <a:p>
            <a:pPr algn="l">
              <a:lnSpc>
                <a:spcPct val="120000"/>
              </a:lnSpc>
            </a:pPr>
            <a:r>
              <a:rPr lang="en-US" sz="2900" noProof="1">
                <a:solidFill>
                  <a:srgbClr val="222520"/>
                </a:solidFill>
                <a:latin typeface="Oranienbaum"/>
                <a:ea typeface="MiSans"/>
              </a:rPr>
              <a:t>The Quiet Revolution Is in Documents</a:t>
            </a:r>
            <a:endParaRPr lang="en-US" sz="2900" noProof="1"/>
          </a:p>
        </p:txBody>
      </p:sp>
      <p:sp>
        <p:nvSpPr>
          <p:cNvPr id="5" name="subtitle"/>
          <p:cNvSpPr txBox="1"/>
          <p:nvPr/>
        </p:nvSpPr>
        <p:spPr>
          <a:xfrm>
            <a:off x="660400" y="1346200"/>
            <a:ext cx="9144000" cy="406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200" noProof="1">
                <a:solidFill>
                  <a:srgbClr val="6B6B66"/>
                </a:solidFill>
                <a:latin typeface="Liter"/>
                <a:ea typeface="MiSans"/>
              </a:rPr>
              <a:t>Risk and legal teams are text factories. Generative AI's ability to read, compare and draft is applied to regulation monitoring, legal analysis and control documentation.</a:t>
            </a:r>
            <a:endParaRPr lang="en-US" sz="1200" noProof="1"/>
          </a:p>
        </p:txBody>
      </p:sp>
      <p:sp>
        <p:nvSpPr>
          <p:cNvPr id="6" name="c1-rule"/>
          <p:cNvSpPr/>
          <p:nvPr/>
        </p:nvSpPr>
        <p:spPr>
          <a:xfrm>
            <a:off x="6604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7" name="c1-head"/>
          <p:cNvSpPr txBox="1"/>
          <p:nvPr/>
        </p:nvSpPr>
        <p:spPr>
          <a:xfrm>
            <a:off x="660400" y="2209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LEGAL &amp; REGULATORY ANALYSIS</a:t>
            </a:r>
            <a:endParaRPr lang="en-US" sz="1000" noProof="1"/>
          </a:p>
        </p:txBody>
      </p:sp>
      <p:sp>
        <p:nvSpPr>
          <p:cNvPr id="8" name="c1-body"/>
          <p:cNvSpPr txBox="1"/>
          <p:nvPr/>
        </p:nvSpPr>
        <p:spPr>
          <a:xfrm>
            <a:off x="660400" y="2489200"/>
            <a:ext cx="49784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The EBA lists legal analysis among observed GPAI uses: monitoring legal and regulatory change, summarising court rulings, assessing the impact of contractual clauses and proposing new clauses and conditions.</a:t>
            </a:r>
            <a:endParaRPr lang="en-US" sz="1150" noProof="1"/>
          </a:p>
        </p:txBody>
      </p:sp>
      <p:sp>
        <p:nvSpPr>
          <p:cNvPr id="9" name="c2-rule"/>
          <p:cNvSpPr/>
          <p:nvPr/>
        </p:nvSpPr>
        <p:spPr>
          <a:xfrm>
            <a:off x="660400" y="3708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0" name="c2-head"/>
          <p:cNvSpPr txBox="1"/>
          <p:nvPr/>
        </p:nvSpPr>
        <p:spPr>
          <a:xfrm>
            <a:off x="660400" y="3860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AML &amp; FRAUD INTELLIGENCE</a:t>
            </a:r>
            <a:endParaRPr lang="en-US" sz="1000" noProof="1"/>
          </a:p>
        </p:txBody>
      </p:sp>
      <p:sp>
        <p:nvSpPr>
          <p:cNvPr id="11" name="c2-body"/>
          <p:cNvSpPr txBox="1"/>
          <p:nvPr/>
        </p:nvSpPr>
        <p:spPr>
          <a:xfrm>
            <a:off x="660400" y="4140200"/>
            <a:ext cx="4978400" cy="1016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AI already supports fraud and AML/CFT detection — the most widespread AI use in euro area banks (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&gt;50%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). Around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10% of EU banks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are testing GPAI specifically for AML/CFT and client profiling (EBA RAQ).</a:t>
            </a:r>
            <a:endParaRPr lang="en-US" sz="1150" noProof="1"/>
          </a:p>
        </p:txBody>
      </p:sp>
      <p:sp>
        <p:nvSpPr>
          <p:cNvPr id="12" name="c3-rule"/>
          <p:cNvSpPr/>
          <p:nvPr/>
        </p:nvSpPr>
        <p:spPr>
          <a:xfrm>
            <a:off x="660400" y="5359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3" name="c3-head"/>
          <p:cNvSpPr txBox="1"/>
          <p:nvPr/>
        </p:nvSpPr>
        <p:spPr>
          <a:xfrm>
            <a:off x="660400" y="5511800"/>
            <a:ext cx="50800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DRAFTING &amp; SUMMARISATION</a:t>
            </a:r>
            <a:endParaRPr lang="en-US" sz="1000" noProof="1"/>
          </a:p>
        </p:txBody>
      </p:sp>
      <p:sp>
        <p:nvSpPr>
          <p:cNvPr id="14" name="c3-body"/>
          <p:cNvSpPr txBox="1"/>
          <p:nvPr/>
        </p:nvSpPr>
        <p:spPr>
          <a:xfrm>
            <a:off x="660400" y="5791200"/>
            <a:ext cx="4978400" cy="6096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Regulatory-report drafts, audit preparation, and summarising long internal documentation — efficiency gains the EBA sees driving adoption.</a:t>
            </a:r>
            <a:endParaRPr lang="en-US" sz="1150" noProof="1"/>
          </a:p>
        </p:txBody>
      </p:sp>
      <p:sp>
        <p:nvSpPr>
          <p:cNvPr id="15" name="sep-v"/>
          <p:cNvSpPr/>
          <p:nvPr/>
        </p:nvSpPr>
        <p:spPr>
          <a:xfrm>
            <a:off x="6248400" y="2057400"/>
            <a:ext cx="12700" cy="4191000"/>
          </a:xfrm>
          <a:prstGeom prst="rect">
            <a:avLst/>
          </a:prstGeom>
          <a:solidFill>
            <a:srgbClr val="D8D2C4"/>
          </a:solidFill>
          <a:ln>
            <a:noFill/>
          </a:ln>
        </p:spPr>
      </p:sp>
      <p:sp>
        <p:nvSpPr>
          <p:cNvPr id="16" name="m1-rule"/>
          <p:cNvSpPr/>
          <p:nvPr/>
        </p:nvSpPr>
        <p:spPr>
          <a:xfrm>
            <a:off x="6654800" y="20574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17" name="m1-head"/>
          <p:cNvSpPr txBox="1"/>
          <p:nvPr/>
        </p:nvSpPr>
        <p:spPr>
          <a:xfrm>
            <a:off x="6654800" y="2209800"/>
            <a:ext cx="4876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THE BOUNDARY THAT MATTERS</a:t>
            </a:r>
            <a:endParaRPr lang="en-US" sz="1000" noProof="1"/>
          </a:p>
        </p:txBody>
      </p:sp>
      <p:sp>
        <p:nvSpPr>
          <p:cNvPr id="18" name="m1-body"/>
          <p:cNvSpPr txBox="1"/>
          <p:nvPr/>
        </p:nvSpPr>
        <p:spPr>
          <a:xfrm>
            <a:off x="6654800" y="2489200"/>
            <a:ext cx="4876800" cy="127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Drafting and summarising is low-risk assistance. </a:t>
            </a:r>
            <a:r>
              <a:rPr lang="en-US" sz="1150" b="1" noProof="1">
                <a:solidFill>
                  <a:srgbClr val="222520"/>
                </a:solidFill>
                <a:latin typeface="Liter"/>
                <a:ea typeface="MiSans"/>
              </a:rPr>
              <a:t>Deciding is not.</a:t>
            </a: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 Under the EU AI Act, AI used to evaluate creditworthiness or set credit scores is high-risk (Annex III) — with conformity, data-governance, human-oversight and logging duties from August 2026.</a:t>
            </a:r>
            <a:endParaRPr lang="en-US" sz="1150" noProof="1"/>
          </a:p>
          <a:p>
            <a:pPr algn="l">
              <a:lnSpc>
                <a:spcPct val="150000"/>
              </a:lnSpc>
              <a:spcBef>
                <a:spcPts val="800"/>
              </a:spcBef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Keep GPAI in the read-and-draft role for regulated decisions until your conformity framework is proven.</a:t>
            </a:r>
            <a:endParaRPr lang="en-US" sz="1150" noProof="1"/>
          </a:p>
        </p:txBody>
      </p:sp>
      <p:sp>
        <p:nvSpPr>
          <p:cNvPr id="19" name="m2-rule"/>
          <p:cNvSpPr/>
          <p:nvPr/>
        </p:nvSpPr>
        <p:spPr>
          <a:xfrm>
            <a:off x="6654800" y="4013200"/>
            <a:ext cx="330200" cy="38100"/>
          </a:xfrm>
          <a:prstGeom prst="rect">
            <a:avLst/>
          </a:prstGeom>
          <a:solidFill>
            <a:srgbClr val="FFC907"/>
          </a:solidFill>
          <a:ln>
            <a:noFill/>
          </a:ln>
        </p:spPr>
      </p:sp>
      <p:sp>
        <p:nvSpPr>
          <p:cNvPr id="20" name="m2-head"/>
          <p:cNvSpPr txBox="1"/>
          <p:nvPr/>
        </p:nvSpPr>
        <p:spPr>
          <a:xfrm>
            <a:off x="6654800" y="4165600"/>
            <a:ext cx="4876800" cy="203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20000"/>
              </a:lnSpc>
            </a:pPr>
            <a:r>
              <a:rPr lang="en-US" sz="1000" b="1" kern="0" spc="300" noProof="1">
                <a:solidFill>
                  <a:srgbClr val="222520"/>
                </a:solidFill>
                <a:latin typeface="Liter"/>
                <a:ea typeface="MiSans"/>
              </a:rPr>
              <a:t>WHERE GPAI STANDS IN RISK TODAY</a:t>
            </a:r>
            <a:endParaRPr lang="en-US" sz="1000" noProof="1"/>
          </a:p>
        </p:txBody>
      </p:sp>
      <p:sp>
        <p:nvSpPr>
          <p:cNvPr id="21" name="m2-body"/>
          <p:cNvSpPr txBox="1"/>
          <p:nvPr/>
        </p:nvSpPr>
        <p:spPr>
          <a:xfrm>
            <a:off x="6654800" y="4445000"/>
            <a:ext cx="4876800" cy="1397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lang="en-US" sz="1150" noProof="1">
                <a:solidFill>
                  <a:srgbClr val="222520"/>
                </a:solidFill>
                <a:latin typeface="Liter"/>
                <a:ea typeface="MiSans"/>
              </a:rPr>
              <a:t>EBA RAQ (autumn 2024): GPAI adoption is significant in customer support and internal-process optimisation; AML, profiling and risk modelling remain mostly in testing. Supervisors explicitly flag hallucinations and inappropriate or inaccurate output as reputational and litigation risks.</a:t>
            </a:r>
            <a:endParaRPr lang="en-US" sz="1150" noProof="1"/>
          </a:p>
        </p:txBody>
      </p:sp>
      <p:sp>
        <p:nvSpPr>
          <p:cNvPr id="22" name="source"/>
          <p:cNvSpPr txBox="1"/>
          <p:nvPr/>
        </p:nvSpPr>
        <p:spPr>
          <a:xfrm>
            <a:off x="3810000" y="6400800"/>
            <a:ext cx="7747000" cy="1651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t"/>
          <a:lstStyle/>
          <a:p>
            <a:pPr algn="r"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Sources: </a:t>
            </a:r>
            <a:r>
              <a:rPr lang="en-US" sz="850" u="sng" noProof="1">
                <a:solidFill>
                  <a:srgbClr val="0563C1"/>
                </a:solidFill>
                <a:latin typeface="Liter"/>
                <a:ea typeface="MiSans"/>
                <a:hlinkClick r:id="rId2"/>
              </a:rPr>
              <a:t>EBA special topic on AI</a:t>
            </a: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 (Sep 2025); Regulation (EU) 2024/1689, Annex III 5(b).</a:t>
            </a:r>
            <a:endParaRPr lang="en-US" sz="850" noProof="1"/>
          </a:p>
        </p:txBody>
      </p:sp>
      <p:sp>
        <p:nvSpPr>
          <p:cNvPr id="23" name="pagenum"/>
          <p:cNvSpPr txBox="1"/>
          <p:nvPr/>
        </p:nvSpPr>
        <p:spPr>
          <a:xfrm>
            <a:off x="660400" y="6400800"/>
            <a:ext cx="1016000" cy="1524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/>
          <a:lstStyle/>
          <a:p>
            <a:pPr>
              <a:lnSpc>
                <a:spcPct val="140000"/>
              </a:lnSpc>
            </a:pPr>
            <a:r>
              <a:rPr lang="en-US" sz="850" noProof="1">
                <a:solidFill>
                  <a:srgbClr val="6B6B66"/>
                </a:solidFill>
                <a:latin typeface="Liter"/>
                <a:ea typeface="MiSans"/>
              </a:rPr>
              <a:t>09 / 15</a:t>
            </a:r>
            <a:endParaRPr lang="en-US" sz="850" noProof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D">
  <a:themeElements>
    <a:clrScheme name="PPTD">
      <a:dk1>
        <a:srgbClr val="000000"/>
      </a:dk1>
      <a:lt1>
        <a:srgbClr val="FFFFFF"/>
      </a:lt1>
      <a:dk2>
        <a:srgbClr val="1F2937"/>
      </a:dk2>
      <a:lt2>
        <a:srgbClr val="F3F4F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PTD">
      <a:majorFont>
        <a:latin typeface="MiSans"/>
        <a:ea typeface="MiSans"/>
        <a:cs typeface="MiSans"/>
      </a:majorFont>
      <a:minorFont>
        <a:latin typeface="MiSans"/>
        <a:ea typeface="MiSans"/>
        <a:cs typeface="MiSans"/>
      </a:minorFont>
    </a:fontScheme>
    <a:fmtScheme name="PPTD">
      <a:fillStyleLst>
        <a:solidFill>
          <a:schemeClr val="accent1"/>
        </a:solidFill>
        <a:solidFill>
          <a:schemeClr val="accent2"/>
        </a:solidFill>
        <a:solidFill>
          <a:schemeClr val="accent3"/>
        </a:solidFill>
      </a:fillStyleLst>
      <a:lnStyleLst>
        <a:ln w="6350" cap="flat" cmpd="sng" algn="ctr">
          <a:solidFill>
            <a:schemeClr val="accent1"/>
          </a:solidFill>
          <a:prstDash val="solid"/>
        </a:ln>
        <a:ln w="12700" cap="flat" cmpd="sng" algn="ctr">
          <a:solidFill>
            <a:schemeClr val="accent1"/>
          </a:solidFill>
          <a:prstDash val="solid"/>
        </a:ln>
        <a:ln w="19050" cap="flat" cmpd="sng" algn="ctr">
          <a:solidFill>
            <a:schemeClr val="accent1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lt1"/>
        </a:solidFill>
        <a:solidFill>
          <a:schemeClr val="lt2"/>
        </a:solidFill>
        <a:solidFill>
          <a:schemeClr val="dk1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3102</Words>
  <Application>Microsoft Macintosh PowerPoint</Application>
  <PresentationFormat>Widescreen</PresentationFormat>
  <Paragraphs>262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Oranienbaum</vt:lpstr>
      <vt:lpstr>Liter</vt:lpstr>
      <vt:lpstr>PPTD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Generative AI in Banking — Why It Matters</dc:title>
  <cp:lastModifiedBy>Massimo Buonaiuto</cp:lastModifiedBy>
  <cp:revision>1</cp:revision>
  <dcterms:modified xsi:type="dcterms:W3CDTF">2026-08-11T14:08:35Z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/>
  </property>
</Properties>
</file>